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1" r:id="rId2"/>
    <p:sldId id="296" r:id="rId3"/>
    <p:sldId id="297" r:id="rId4"/>
    <p:sldId id="298" r:id="rId5"/>
    <p:sldId id="301" r:id="rId6"/>
    <p:sldId id="304" r:id="rId7"/>
    <p:sldId id="305" r:id="rId8"/>
    <p:sldId id="306" r:id="rId9"/>
    <p:sldId id="308" r:id="rId10"/>
    <p:sldId id="309" r:id="rId11"/>
    <p:sldId id="310" r:id="rId12"/>
    <p:sldId id="312" r:id="rId13"/>
    <p:sldId id="314" r:id="rId14"/>
    <p:sldId id="325" r:id="rId15"/>
    <p:sldId id="329" r:id="rId16"/>
    <p:sldId id="334" r:id="rId17"/>
    <p:sldId id="275" r:id="rId18"/>
    <p:sldId id="274" r:id="rId19"/>
    <p:sldId id="276" r:id="rId20"/>
    <p:sldId id="346" r:id="rId21"/>
  </p:sldIdLst>
  <p:sldSz cx="17345025" cy="9752013"/>
  <p:notesSz cx="6858000" cy="9144000"/>
  <p:defaultTextStyle>
    <a:defPPr>
      <a:defRPr lang="nb-NO"/>
    </a:defPPr>
    <a:lvl1pPr marL="0" algn="l" defTabSz="1300643" rtl="0" eaLnBrk="1" latinLnBrk="0" hangingPunct="1">
      <a:defRPr sz="2560" kern="1200">
        <a:solidFill>
          <a:schemeClr val="tx1"/>
        </a:solidFill>
        <a:latin typeface="+mn-lt"/>
        <a:ea typeface="+mn-ea"/>
        <a:cs typeface="+mn-cs"/>
      </a:defRPr>
    </a:lvl1pPr>
    <a:lvl2pPr marL="650321" algn="l" defTabSz="1300643" rtl="0" eaLnBrk="1" latinLnBrk="0" hangingPunct="1">
      <a:defRPr sz="2560" kern="1200">
        <a:solidFill>
          <a:schemeClr val="tx1"/>
        </a:solidFill>
        <a:latin typeface="+mn-lt"/>
        <a:ea typeface="+mn-ea"/>
        <a:cs typeface="+mn-cs"/>
      </a:defRPr>
    </a:lvl2pPr>
    <a:lvl3pPr marL="1300643" algn="l" defTabSz="1300643" rtl="0" eaLnBrk="1" latinLnBrk="0" hangingPunct="1">
      <a:defRPr sz="2560" kern="1200">
        <a:solidFill>
          <a:schemeClr val="tx1"/>
        </a:solidFill>
        <a:latin typeface="+mn-lt"/>
        <a:ea typeface="+mn-ea"/>
        <a:cs typeface="+mn-cs"/>
      </a:defRPr>
    </a:lvl3pPr>
    <a:lvl4pPr marL="1950964" algn="l" defTabSz="1300643" rtl="0" eaLnBrk="1" latinLnBrk="0" hangingPunct="1">
      <a:defRPr sz="2560" kern="1200">
        <a:solidFill>
          <a:schemeClr val="tx1"/>
        </a:solidFill>
        <a:latin typeface="+mn-lt"/>
        <a:ea typeface="+mn-ea"/>
        <a:cs typeface="+mn-cs"/>
      </a:defRPr>
    </a:lvl4pPr>
    <a:lvl5pPr marL="2601285" algn="l" defTabSz="1300643" rtl="0" eaLnBrk="1" latinLnBrk="0" hangingPunct="1">
      <a:defRPr sz="2560" kern="1200">
        <a:solidFill>
          <a:schemeClr val="tx1"/>
        </a:solidFill>
        <a:latin typeface="+mn-lt"/>
        <a:ea typeface="+mn-ea"/>
        <a:cs typeface="+mn-cs"/>
      </a:defRPr>
    </a:lvl5pPr>
    <a:lvl6pPr marL="3251606" algn="l" defTabSz="1300643" rtl="0" eaLnBrk="1" latinLnBrk="0" hangingPunct="1">
      <a:defRPr sz="2560" kern="1200">
        <a:solidFill>
          <a:schemeClr val="tx1"/>
        </a:solidFill>
        <a:latin typeface="+mn-lt"/>
        <a:ea typeface="+mn-ea"/>
        <a:cs typeface="+mn-cs"/>
      </a:defRPr>
    </a:lvl6pPr>
    <a:lvl7pPr marL="3901928" algn="l" defTabSz="1300643" rtl="0" eaLnBrk="1" latinLnBrk="0" hangingPunct="1">
      <a:defRPr sz="2560" kern="1200">
        <a:solidFill>
          <a:schemeClr val="tx1"/>
        </a:solidFill>
        <a:latin typeface="+mn-lt"/>
        <a:ea typeface="+mn-ea"/>
        <a:cs typeface="+mn-cs"/>
      </a:defRPr>
    </a:lvl7pPr>
    <a:lvl8pPr marL="4552249" algn="l" defTabSz="1300643" rtl="0" eaLnBrk="1" latinLnBrk="0" hangingPunct="1">
      <a:defRPr sz="2560" kern="1200">
        <a:solidFill>
          <a:schemeClr val="tx1"/>
        </a:solidFill>
        <a:latin typeface="+mn-lt"/>
        <a:ea typeface="+mn-ea"/>
        <a:cs typeface="+mn-cs"/>
      </a:defRPr>
    </a:lvl8pPr>
    <a:lvl9pPr marL="5202570" algn="l" defTabSz="1300643"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F0DDD49-8066-4352-B6B5-FC1A8E5854EA}">
  <a:tblStyle styleId="{5F0DDD49-8066-4352-B6B5-FC1A8E5854EA}" styleName="Oslo Met tabellstil">
    <a:wholeTbl>
      <a:tcTxStyle>
        <a:fontRef idx="minor">
          <a:prstClr val="black"/>
        </a:fontRef>
        <a:schemeClr val="dk1"/>
      </a:tcTxStyle>
      <a:tcStyle>
        <a:tcBdr>
          <a:left>
            <a:ln w="0" cmpd="sng">
              <a:solidFill>
                <a:schemeClr val="lt1"/>
              </a:solidFill>
            </a:ln>
          </a:left>
          <a:right>
            <a:ln w="0" cmpd="sng">
              <a:solidFill>
                <a:schemeClr val="lt1"/>
              </a:solidFill>
            </a:ln>
          </a:right>
          <a:top>
            <a:ln w="6350" cmpd="sng">
              <a:solidFill>
                <a:srgbClr val="D7D7D7"/>
              </a:solidFill>
            </a:ln>
          </a:top>
          <a:bottom>
            <a:ln w="6350" cmpd="sng">
              <a:solidFill>
                <a:srgbClr val="D7D7D7"/>
              </a:solidFill>
            </a:ln>
          </a:bottom>
          <a:insideH>
            <a:ln w="6350" cmpd="sng">
              <a:solidFill>
                <a:srgbClr val="D7D7D7"/>
              </a:solidFill>
            </a:ln>
          </a:insideH>
          <a:insideV>
            <a:ln w="0" cmpd="sng">
              <a:solidFill>
                <a:schemeClr val="lt1"/>
              </a:solidFill>
            </a:ln>
          </a:insideV>
        </a:tcBdr>
        <a:fill>
          <a:solidFill>
            <a:schemeClr val="lt1"/>
          </a:solidFill>
        </a:fill>
      </a:tcStyle>
    </a:wholeTbl>
    <a:band1H>
      <a:tcStyle>
        <a:tcBdr/>
      </a:tcStyle>
    </a:band1H>
    <a:band2H>
      <a:tcStyle>
        <a:tcBdr/>
      </a:tcStyle>
    </a:band2H>
    <a:band1V>
      <a:tcStyle>
        <a:tcBdr/>
      </a:tcStyle>
    </a:band1V>
    <a:band2V>
      <a:tcStyle>
        <a:tcBdr/>
      </a:tcStyle>
    </a:band2V>
    <a:lastCol>
      <a:tcTxStyle b="on">
        <a:fontRef idx="minor">
          <a:prstClr val="black"/>
        </a:fontRef>
        <a:schemeClr val="dk1"/>
      </a:tcTxStyle>
      <a:tcStyle>
        <a:tcBdr/>
        <a:fill>
          <a:solidFill>
            <a:schemeClr val="lt1"/>
          </a:solidFill>
        </a:fill>
      </a:tcStyle>
    </a:lastCol>
    <a:firstCol>
      <a:tcTxStyle b="on">
        <a:fontRef idx="minor">
          <a:prstClr val="black"/>
        </a:fontRef>
        <a:schemeClr val="dk1"/>
      </a:tcTxStyle>
      <a:tcStyle>
        <a:tcBdr/>
        <a:fill>
          <a:solidFill>
            <a:schemeClr val="lt1"/>
          </a:solidFill>
        </a:fill>
      </a:tcStyle>
    </a:firstCol>
    <a:lastRow>
      <a:tcTxStyle b="on">
        <a:fontRef idx="minor">
          <a:prstClr val="black"/>
        </a:fontRef>
        <a:schemeClr val="dk1"/>
      </a:tcTxStyle>
      <a:tcStyle>
        <a:tcBdr>
          <a:top>
            <a:ln w="19050" cmpd="sng">
              <a:solidFill>
                <a:schemeClr val="accent1"/>
              </a:solidFill>
            </a:ln>
          </a:top>
          <a:bottom>
            <a:ln w="19050" cmpd="sng">
              <a:solidFill>
                <a:schemeClr val="accent1"/>
              </a:solidFill>
            </a:ln>
          </a:bottom>
        </a:tcBdr>
        <a:fill>
          <a:noFill/>
        </a:fill>
      </a:tcStyle>
    </a:lastRow>
    <a:firstRow>
      <a:tcTxStyle b="on">
        <a:fontRef idx="minor">
          <a:prstClr val="black"/>
        </a:fontRef>
        <a:schemeClr val="dk1"/>
      </a:tcTxStyle>
      <a:tcStyle>
        <a:tcBdr>
          <a:bottom>
            <a:ln w="19050" cmpd="sng">
              <a:solidFill>
                <a:schemeClr val="accent1"/>
              </a:solidFill>
            </a:ln>
          </a:bottom>
        </a:tcBdr>
        <a:fill>
          <a:noFill/>
        </a:fill>
      </a:tcStyle>
    </a:firstRow>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uthev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7" autoAdjust="0"/>
  </p:normalViewPr>
  <p:slideViewPr>
    <p:cSldViewPr snapToGrid="0">
      <p:cViewPr>
        <p:scale>
          <a:sx n="54" d="100"/>
          <a:sy n="54" d="100"/>
        </p:scale>
        <p:origin x="-462" y="6"/>
      </p:cViewPr>
      <p:guideLst>
        <p:guide orient="horz" pos="3071"/>
        <p:guide pos="546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7B040-7AAC-4A31-805D-A772300221D6}" type="datetimeFigureOut">
              <a:rPr lang="en-US" smtClean="0"/>
              <a:t>11/8/2018</a:t>
            </a:fld>
            <a:endParaRPr lang="en-US"/>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6333F-E368-4746-A020-FE91A90E005B}" type="slidenum">
              <a:rPr lang="en-US" smtClean="0"/>
              <a:t>‹#›</a:t>
            </a:fld>
            <a:endParaRPr lang="en-US"/>
          </a:p>
        </p:txBody>
      </p:sp>
    </p:spTree>
    <p:extLst>
      <p:ext uri="{BB962C8B-B14F-4D97-AF65-F5344CB8AC3E}">
        <p14:creationId xmlns:p14="http://schemas.microsoft.com/office/powerpoint/2010/main" val="1894998186"/>
      </p:ext>
    </p:extLst>
  </p:cSld>
  <p:clrMap bg1="lt1" tx1="dk1" bg2="lt2" tx2="dk2" accent1="accent1" accent2="accent2" accent3="accent3" accent4="accent4" accent5="accent5" accent6="accent6" hlink="hlink" folHlink="folHlink"/>
  <p:notesStyle>
    <a:lvl1pPr marL="0" algn="l" defTabSz="1300643" rtl="0" eaLnBrk="1" latinLnBrk="0" hangingPunct="1">
      <a:defRPr sz="1707" kern="1200">
        <a:solidFill>
          <a:schemeClr val="tx1"/>
        </a:solidFill>
        <a:latin typeface="+mn-lt"/>
        <a:ea typeface="+mn-ea"/>
        <a:cs typeface="+mn-cs"/>
      </a:defRPr>
    </a:lvl1pPr>
    <a:lvl2pPr marL="650321" algn="l" defTabSz="1300643" rtl="0" eaLnBrk="1" latinLnBrk="0" hangingPunct="1">
      <a:defRPr sz="1707" kern="1200">
        <a:solidFill>
          <a:schemeClr val="tx1"/>
        </a:solidFill>
        <a:latin typeface="+mn-lt"/>
        <a:ea typeface="+mn-ea"/>
        <a:cs typeface="+mn-cs"/>
      </a:defRPr>
    </a:lvl2pPr>
    <a:lvl3pPr marL="1300643" algn="l" defTabSz="1300643" rtl="0" eaLnBrk="1" latinLnBrk="0" hangingPunct="1">
      <a:defRPr sz="1707" kern="1200">
        <a:solidFill>
          <a:schemeClr val="tx1"/>
        </a:solidFill>
        <a:latin typeface="+mn-lt"/>
        <a:ea typeface="+mn-ea"/>
        <a:cs typeface="+mn-cs"/>
      </a:defRPr>
    </a:lvl3pPr>
    <a:lvl4pPr marL="1950964" algn="l" defTabSz="1300643" rtl="0" eaLnBrk="1" latinLnBrk="0" hangingPunct="1">
      <a:defRPr sz="1707" kern="1200">
        <a:solidFill>
          <a:schemeClr val="tx1"/>
        </a:solidFill>
        <a:latin typeface="+mn-lt"/>
        <a:ea typeface="+mn-ea"/>
        <a:cs typeface="+mn-cs"/>
      </a:defRPr>
    </a:lvl4pPr>
    <a:lvl5pPr marL="2601285" algn="l" defTabSz="1300643" rtl="0" eaLnBrk="1" latinLnBrk="0" hangingPunct="1">
      <a:defRPr sz="1707" kern="1200">
        <a:solidFill>
          <a:schemeClr val="tx1"/>
        </a:solidFill>
        <a:latin typeface="+mn-lt"/>
        <a:ea typeface="+mn-ea"/>
        <a:cs typeface="+mn-cs"/>
      </a:defRPr>
    </a:lvl5pPr>
    <a:lvl6pPr marL="3251606" algn="l" defTabSz="1300643" rtl="0" eaLnBrk="1" latinLnBrk="0" hangingPunct="1">
      <a:defRPr sz="1707" kern="1200">
        <a:solidFill>
          <a:schemeClr val="tx1"/>
        </a:solidFill>
        <a:latin typeface="+mn-lt"/>
        <a:ea typeface="+mn-ea"/>
        <a:cs typeface="+mn-cs"/>
      </a:defRPr>
    </a:lvl6pPr>
    <a:lvl7pPr marL="3901928" algn="l" defTabSz="1300643" rtl="0" eaLnBrk="1" latinLnBrk="0" hangingPunct="1">
      <a:defRPr sz="1707" kern="1200">
        <a:solidFill>
          <a:schemeClr val="tx1"/>
        </a:solidFill>
        <a:latin typeface="+mn-lt"/>
        <a:ea typeface="+mn-ea"/>
        <a:cs typeface="+mn-cs"/>
      </a:defRPr>
    </a:lvl7pPr>
    <a:lvl8pPr marL="4552249" algn="l" defTabSz="1300643" rtl="0" eaLnBrk="1" latinLnBrk="0" hangingPunct="1">
      <a:defRPr sz="1707" kern="1200">
        <a:solidFill>
          <a:schemeClr val="tx1"/>
        </a:solidFill>
        <a:latin typeface="+mn-lt"/>
        <a:ea typeface="+mn-ea"/>
        <a:cs typeface="+mn-cs"/>
      </a:defRPr>
    </a:lvl8pPr>
    <a:lvl9pPr marL="5202570" algn="l" defTabSz="1300643" rtl="0" eaLnBrk="1" latinLnBrk="0" hangingPunct="1">
      <a:defRPr sz="1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smtClean="0">
                <a:solidFill>
                  <a:schemeClr val="tx1"/>
                </a:solidFill>
                <a:effectLst/>
                <a:latin typeface="+mn-lt"/>
                <a:ea typeface="+mn-ea"/>
                <a:cs typeface="+mn-cs"/>
              </a:rPr>
              <a:t>De to første gangene (2008 og 2009) vi gjennomførte videreutdanningen leverte studentene skriftlige kasus med problemstillinger knyttet til deres arbeid med etniske minoriteter. Dette ga oss 160 kasus som vi har fått tillatelse til å benytte i forskning. BLD ga oss i 2011 økonomisk støtte til å analysere og skrive på bakgrunn av kasusene. Kasusene utgjør et omfattende materiale som belyser og gir innsikt i utfordringer barnevernsarbeidere stilles ovenfor i arbeid med minoritetsetniske familier.  Et formål med forskningsstudien var gjennom analyse av kasus å få kunnskap om barnevernets implisitte og eksplisitte teoretiske forståelser av barnevernfaglige problemstillinger,  og hvordan barnevernet på en best mulig måte kan møte disse.</a:t>
            </a:r>
            <a:endParaRPr lang="en-US"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Kasusene representerer barnevernfaglige arbeid innen barnevernets 1. og 2. linjetjenesten. Sakene er ofte kompliserte og sammensatt av mange problemstillinger som påvirker hverandre. En systematisk gjennomgang viste hvilke problemområder som beskrives som særlig utfordrende i barnevernfaglig arbeid med minoritetsetniske familier. I all hovedsak handler kasusene om barn og familier som er flyktninger eller asylsøkere. Men også innvandrere, urbefolkning og nasjonale minoriteter er representert.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39CA5A6-6F89-47DF-BA93-997314596F96}" type="slidenum">
              <a:rPr lang="nb-NO" smtClean="0"/>
              <a:t>2</a:t>
            </a:fld>
            <a:endParaRPr lang="nb-NO"/>
          </a:p>
        </p:txBody>
      </p:sp>
    </p:spTree>
    <p:extLst>
      <p:ext uri="{BB962C8B-B14F-4D97-AF65-F5344CB8AC3E}">
        <p14:creationId xmlns:p14="http://schemas.microsoft.com/office/powerpoint/2010/main" val="3063257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CA5A6-6F89-47DF-BA93-997314596F96}" type="slidenum">
              <a:rPr lang="nb-NO" smtClean="0"/>
              <a:t>12</a:t>
            </a:fld>
            <a:endParaRPr lang="nb-NO"/>
          </a:p>
        </p:txBody>
      </p:sp>
    </p:spTree>
    <p:extLst>
      <p:ext uri="{BB962C8B-B14F-4D97-AF65-F5344CB8AC3E}">
        <p14:creationId xmlns:p14="http://schemas.microsoft.com/office/powerpoint/2010/main" val="1340588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smtClean="0">
                <a:solidFill>
                  <a:schemeClr val="tx1"/>
                </a:solidFill>
                <a:effectLst/>
                <a:latin typeface="+mn-lt"/>
                <a:ea typeface="+mn-ea"/>
                <a:cs typeface="+mn-cs"/>
              </a:rPr>
              <a:t>I en omfattende studie av familier og foreldreskap i USA finner Anette </a:t>
            </a:r>
            <a:r>
              <a:rPr lang="nb-NO" sz="1200" kern="1200" dirty="0" err="1" smtClean="0">
                <a:solidFill>
                  <a:schemeClr val="tx1"/>
                </a:solidFill>
                <a:effectLst/>
                <a:latin typeface="+mn-lt"/>
                <a:ea typeface="+mn-ea"/>
                <a:cs typeface="+mn-cs"/>
              </a:rPr>
              <a:t>Lareau</a:t>
            </a:r>
            <a:r>
              <a:rPr lang="nb-NO" sz="1200" kern="1200" dirty="0" smtClean="0">
                <a:solidFill>
                  <a:schemeClr val="tx1"/>
                </a:solidFill>
                <a:effectLst/>
                <a:latin typeface="+mn-lt"/>
                <a:ea typeface="+mn-ea"/>
                <a:cs typeface="+mn-cs"/>
              </a:rPr>
              <a:t> (2003) at foreldreskap og barndom best kan forstås på bakgrunn av klassetilhørighet. I studien finner hun klassemønster på tvers av etnisitet. Middelklassemønstre uttrykkes blant annet i verdier og praksis som omhandler oppdragelse av barn. De skiller seg fra arbeiderklassens mønstre. </a:t>
            </a:r>
            <a:r>
              <a:rPr lang="nb-NO" sz="1200" kern="1200" dirty="0" err="1" smtClean="0">
                <a:solidFill>
                  <a:schemeClr val="tx1"/>
                </a:solidFill>
                <a:effectLst/>
                <a:latin typeface="+mn-lt"/>
                <a:ea typeface="+mn-ea"/>
                <a:cs typeface="+mn-cs"/>
              </a:rPr>
              <a:t>Lareau</a:t>
            </a:r>
            <a:r>
              <a:rPr lang="nb-NO" sz="1200" kern="1200" dirty="0" smtClean="0">
                <a:solidFill>
                  <a:schemeClr val="tx1"/>
                </a:solidFill>
                <a:effectLst/>
                <a:latin typeface="+mn-lt"/>
                <a:ea typeface="+mn-ea"/>
                <a:cs typeface="+mn-cs"/>
              </a:rPr>
              <a:t> lanserte begrepene, oversatt til norsk ”intensiv kultivering” og ”naturlig vekst” som henspiller på disse ulike praksisene. («</a:t>
            </a:r>
            <a:r>
              <a:rPr lang="nb-NO" sz="1200" kern="1200" dirty="0" err="1" smtClean="0">
                <a:solidFill>
                  <a:schemeClr val="tx1"/>
                </a:solidFill>
                <a:effectLst/>
                <a:latin typeface="+mn-lt"/>
                <a:ea typeface="+mn-ea"/>
                <a:cs typeface="+mn-cs"/>
              </a:rPr>
              <a:t>concerted</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cultivation</a:t>
            </a:r>
            <a:r>
              <a:rPr lang="nb-NO" sz="1200" kern="1200" dirty="0" smtClean="0">
                <a:solidFill>
                  <a:schemeClr val="tx1"/>
                </a:solidFill>
                <a:effectLst/>
                <a:latin typeface="+mn-lt"/>
                <a:ea typeface="+mn-ea"/>
                <a:cs typeface="+mn-cs"/>
              </a:rPr>
              <a:t>» og «</a:t>
            </a:r>
            <a:r>
              <a:rPr lang="nb-NO" sz="1200" kern="1200" dirty="0" err="1" smtClean="0">
                <a:solidFill>
                  <a:schemeClr val="tx1"/>
                </a:solidFill>
                <a:effectLst/>
                <a:latin typeface="+mn-lt"/>
                <a:ea typeface="+mn-ea"/>
                <a:cs typeface="+mn-cs"/>
              </a:rPr>
              <a:t>the</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accomplishment</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of</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natural</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growth</a:t>
            </a:r>
            <a:r>
              <a:rPr lang="nb-N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Med ”intensivert kultivering” forstås en middelklasseoppdagerstil hvor foreldre forstår sine roller ovenfor barna som et konstant </a:t>
            </a:r>
            <a:r>
              <a:rPr lang="nb-NO" sz="1200" kern="1200" dirty="0" err="1" smtClean="0">
                <a:solidFill>
                  <a:schemeClr val="tx1"/>
                </a:solidFill>
                <a:effectLst/>
                <a:latin typeface="+mn-lt"/>
                <a:ea typeface="+mn-ea"/>
                <a:cs typeface="+mn-cs"/>
              </a:rPr>
              <a:t>kultiveringssprosjekt</a:t>
            </a:r>
            <a:r>
              <a:rPr lang="nb-NO" sz="1200" kern="1200" dirty="0" smtClean="0">
                <a:solidFill>
                  <a:schemeClr val="tx1"/>
                </a:solidFill>
                <a:effectLst/>
                <a:latin typeface="+mn-lt"/>
                <a:ea typeface="+mn-ea"/>
                <a:cs typeface="+mn-cs"/>
              </a:rPr>
              <a:t>. Det kreves av foreldre en kontinuerlig oppfølging, oppdragelse, oppmerksomhet og overvåking av barna. Barnas liv er i stor grad strukturert og voksenstyrt og </a:t>
            </a:r>
            <a:r>
              <a:rPr lang="nb-NO" sz="1200" kern="1200" dirty="0" err="1" smtClean="0">
                <a:solidFill>
                  <a:schemeClr val="tx1"/>
                </a:solidFill>
                <a:effectLst/>
                <a:latin typeface="+mn-lt"/>
                <a:ea typeface="+mn-ea"/>
                <a:cs typeface="+mn-cs"/>
              </a:rPr>
              <a:t>innholder</a:t>
            </a:r>
            <a:r>
              <a:rPr lang="nb-NO" sz="1200" kern="1200" dirty="0" smtClean="0">
                <a:solidFill>
                  <a:schemeClr val="tx1"/>
                </a:solidFill>
                <a:effectLst/>
                <a:latin typeface="+mn-lt"/>
                <a:ea typeface="+mn-ea"/>
                <a:cs typeface="+mn-cs"/>
              </a:rPr>
              <a:t> for eksempel fritidsaktiviteter etter veloverveide valg. Barn oppfattes som delaktige familielivet og oppmuntres til å delta i diskusjoner og avgjørelser om valg som tas. </a:t>
            </a:r>
            <a:endParaRPr lang="en-US"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 kategorien ”naturlig utvikling”,  mønsteret blant arbeiderklassefamiliene, er voksenverden og barneverden i større grad adskilt. Barn forstås ikke på samme måte som prosjekter som må følges opp for å overleve. Familieliv og oppdragerstiler kjennetegnes blant annet av at barn selv organiserer sin fritid. Foreldrerollen innebærer først og fremst å sikre barn mat, bolig, klær og andre nødvendigheter. I motsetning til middelklasseverdier, som å samtale og oppdra barna til selvhevdelse, finner man blant arbeiderklassens en kommunikasjon mellom foreldre og barn som kjennetegnes av at foreldre gir barn instrukser, informasjon og beskjeder. </a:t>
            </a:r>
            <a:endParaRPr lang="en-US"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b-NO" sz="1200" kern="1200" dirty="0" err="1" smtClean="0">
                <a:solidFill>
                  <a:schemeClr val="tx1"/>
                </a:solidFill>
                <a:effectLst/>
                <a:latin typeface="+mn-lt"/>
                <a:ea typeface="+mn-ea"/>
                <a:cs typeface="+mn-cs"/>
              </a:rPr>
              <a:t>Lareau</a:t>
            </a:r>
            <a:r>
              <a:rPr lang="nb-NO" sz="1200" kern="1200" dirty="0" smtClean="0">
                <a:solidFill>
                  <a:schemeClr val="tx1"/>
                </a:solidFill>
                <a:effectLst/>
                <a:latin typeface="+mn-lt"/>
                <a:ea typeface="+mn-ea"/>
                <a:cs typeface="+mn-cs"/>
              </a:rPr>
              <a:t> hevder at disse ulike klassebaserte mønstrene skaper ulike </a:t>
            </a:r>
            <a:r>
              <a:rPr lang="nb-NO" sz="1200" kern="1200" dirty="0" err="1" smtClean="0">
                <a:solidFill>
                  <a:schemeClr val="tx1"/>
                </a:solidFill>
                <a:effectLst/>
                <a:latin typeface="+mn-lt"/>
                <a:ea typeface="+mn-ea"/>
                <a:cs typeface="+mn-cs"/>
              </a:rPr>
              <a:t>barndommer</a:t>
            </a:r>
            <a:r>
              <a:rPr lang="nb-NO" sz="1200" kern="1200" dirty="0" smtClean="0">
                <a:solidFill>
                  <a:schemeClr val="tx1"/>
                </a:solidFill>
                <a:effectLst/>
                <a:latin typeface="+mn-lt"/>
                <a:ea typeface="+mn-ea"/>
                <a:cs typeface="+mn-cs"/>
              </a:rPr>
              <a:t> og dermed ulike </a:t>
            </a:r>
            <a:r>
              <a:rPr lang="nb-NO" sz="1200" kern="1200" dirty="0" err="1" smtClean="0">
                <a:solidFill>
                  <a:schemeClr val="tx1"/>
                </a:solidFill>
                <a:effectLst/>
                <a:latin typeface="+mn-lt"/>
                <a:ea typeface="+mn-ea"/>
                <a:cs typeface="+mn-cs"/>
              </a:rPr>
              <a:t>fremtidsutsikter</a:t>
            </a:r>
            <a:r>
              <a:rPr lang="nb-NO" sz="1200" kern="1200" dirty="0" smtClean="0">
                <a:solidFill>
                  <a:schemeClr val="tx1"/>
                </a:solidFill>
                <a:effectLst/>
                <a:latin typeface="+mn-lt"/>
                <a:ea typeface="+mn-ea"/>
                <a:cs typeface="+mn-cs"/>
              </a:rPr>
              <a:t> for barn som allerede i barndommen vil tilegne seg ulike ferdigheter. Middelklassebarn kultiveres til å bli selvstendige aktører, de opparbeider seg ferdigheter i samtale og argumentasjon, De utviser et ”korrekt” </a:t>
            </a:r>
            <a:r>
              <a:rPr lang="nb-NO" sz="1200" kern="1200" dirty="0" err="1" smtClean="0">
                <a:solidFill>
                  <a:schemeClr val="tx1"/>
                </a:solidFill>
                <a:effectLst/>
                <a:latin typeface="+mn-lt"/>
                <a:ea typeface="+mn-ea"/>
                <a:cs typeface="+mn-cs"/>
              </a:rPr>
              <a:t>kroppsspåk</a:t>
            </a:r>
            <a:r>
              <a:rPr lang="nb-NO" sz="1200" kern="1200" dirty="0" smtClean="0">
                <a:solidFill>
                  <a:schemeClr val="tx1"/>
                </a:solidFill>
                <a:effectLst/>
                <a:latin typeface="+mn-lt"/>
                <a:ea typeface="+mn-ea"/>
                <a:cs typeface="+mn-cs"/>
              </a:rPr>
              <a:t> og forstår sine rettigheter. Arbeiderklassebarn derimot blir i mindre grad sosialisert inn i en strukturert skoleverden og lærer seg ikke automatisk på samme måte de ferdighetene som skole og et seinere arbeidsliv krever. Ferdigheter som assosieres med middelklassen er i utgangspunktet ferdigheter som ofte vurderes som «gode» og «normale». På denne måten vil klasse, - og med middelklassens verdier som en norm-  få en sentral posisjon når sosialarbeidere skal vurdere barns omsorgssituasjon. Og også i deres samhandling med familier. </a:t>
            </a:r>
            <a:endParaRPr lang="en-US"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Forskning om klasse og foreldreskap påpeker betydningen av at profesjonsutøvere tar forhold som klasse og kjønn i betraktning nettopp fordi dette påvirker barns og familiers liv og hverdag (</a:t>
            </a:r>
            <a:r>
              <a:rPr lang="nb-NO" sz="1200" kern="1200" dirty="0" err="1" smtClean="0">
                <a:solidFill>
                  <a:schemeClr val="tx1"/>
                </a:solidFill>
                <a:effectLst/>
                <a:latin typeface="+mn-lt"/>
                <a:ea typeface="+mn-ea"/>
                <a:cs typeface="+mn-cs"/>
              </a:rPr>
              <a:t>Kojan</a:t>
            </a:r>
            <a:r>
              <a:rPr lang="nb-NO" sz="1200" kern="1200" dirty="0" smtClean="0">
                <a:solidFill>
                  <a:schemeClr val="tx1"/>
                </a:solidFill>
                <a:effectLst/>
                <a:latin typeface="+mn-lt"/>
                <a:ea typeface="+mn-ea"/>
                <a:cs typeface="+mn-cs"/>
              </a:rPr>
              <a:t> og Fauske, 2011; Andenæs, 2004; Hennum, 2010).</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539CA5A6-6F89-47DF-BA93-997314596F96}" type="slidenum">
              <a:rPr lang="nb-NO" smtClean="0"/>
              <a:t>13</a:t>
            </a:fld>
            <a:endParaRPr lang="nb-NO"/>
          </a:p>
        </p:txBody>
      </p:sp>
    </p:spTree>
    <p:extLst>
      <p:ext uri="{BB962C8B-B14F-4D97-AF65-F5344CB8AC3E}">
        <p14:creationId xmlns:p14="http://schemas.microsoft.com/office/powerpoint/2010/main" val="3233485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b-NO" dirty="0"/>
              <a:t>Legges vekt på det </a:t>
            </a:r>
            <a:r>
              <a:rPr lang="nb-NO" i="1" dirty="0"/>
              <a:t>dynamiske</a:t>
            </a:r>
            <a:r>
              <a:rPr lang="nb-NO" dirty="0"/>
              <a:t>, </a:t>
            </a:r>
          </a:p>
          <a:p>
            <a:r>
              <a:rPr lang="nb-NO" dirty="0"/>
              <a:t>kultur er ikke noe som er, det er ingen ting, men noe abstrakt, altså verdier og normer som stadig er i endring. Kultur endres i samspill mellom mennesker, både mennesker innenfor samme kultursystem og fra ulike kultursystemer. Vi kan </a:t>
            </a:r>
            <a:r>
              <a:rPr lang="nb-NO" dirty="0" err="1"/>
              <a:t>f.eks</a:t>
            </a:r>
            <a:r>
              <a:rPr lang="nb-NO" dirty="0"/>
              <a:t> se hvordan den norske kulturen har endret seg relativt radikalt de siste ti-årene og at dette skjer stadig raskere. Vår måte å leve på og tenkte om verden på påvirkes bla mye av amerikanske filmer, musikk etc. Vi reiser i stadig større grad og påvirkes av kultur fra de </a:t>
            </a:r>
            <a:r>
              <a:rPr lang="nb-NO" dirty="0" err="1"/>
              <a:t>stedne</a:t>
            </a:r>
            <a:r>
              <a:rPr lang="nb-NO" dirty="0"/>
              <a:t> vi reser til. På samme måte som vi også påvirker dem vi møter der vi drar!</a:t>
            </a:r>
          </a:p>
          <a:p>
            <a:r>
              <a:rPr lang="nb-NO" b="1" dirty="0"/>
              <a:t> </a:t>
            </a:r>
            <a:endParaRPr lang="nb-NO" dirty="0"/>
          </a:p>
          <a:p>
            <a:pPr lvl="0"/>
            <a:r>
              <a:rPr lang="nb-NO" dirty="0"/>
              <a:t>Kultur som </a:t>
            </a:r>
            <a:r>
              <a:rPr lang="nb-NO" i="1" dirty="0"/>
              <a:t>tillært og </a:t>
            </a:r>
            <a:r>
              <a:rPr lang="nb-NO" i="1" dirty="0" err="1"/>
              <a:t>samfunnssskapt</a:t>
            </a:r>
            <a:endParaRPr lang="nb-NO" dirty="0"/>
          </a:p>
          <a:p>
            <a:r>
              <a:rPr lang="nb-NO" dirty="0"/>
              <a:t>Vi er ikke født med kultur, men vi </a:t>
            </a:r>
            <a:r>
              <a:rPr lang="nb-NO" i="1" dirty="0"/>
              <a:t>fødes inn i</a:t>
            </a:r>
            <a:r>
              <a:rPr lang="nb-NO" dirty="0"/>
              <a:t> en kultur. En viktig del av kulturlæringen skjer gjennom den sosialiseringen vi gjennomgår fra vi er født. Det er her vi innlæres sentrale normer og verdier som vil danne grunnlaget for hvordan vi tenker om ting, tolker det vi ser og møter, og hvordan vi handler og oppfører oss. </a:t>
            </a:r>
          </a:p>
          <a:p>
            <a:r>
              <a:rPr lang="nb-NO" dirty="0"/>
              <a:t> </a:t>
            </a:r>
          </a:p>
          <a:p>
            <a:pPr lvl="0"/>
            <a:r>
              <a:rPr lang="nb-NO" dirty="0"/>
              <a:t>Modell av og for handling</a:t>
            </a:r>
          </a:p>
          <a:p>
            <a:r>
              <a:rPr lang="nb-NO" dirty="0"/>
              <a:t>Den amerikanske antropologen </a:t>
            </a:r>
            <a:r>
              <a:rPr lang="nb-NO" dirty="0" err="1"/>
              <a:t>Clifford</a:t>
            </a:r>
            <a:r>
              <a:rPr lang="nb-NO" dirty="0"/>
              <a:t> </a:t>
            </a:r>
            <a:r>
              <a:rPr lang="nb-NO" dirty="0" err="1"/>
              <a:t>Geertz</a:t>
            </a:r>
            <a:r>
              <a:rPr lang="nb-NO" dirty="0"/>
              <a:t> definerer kultur som modeller av og for handling. Kultur skapes gjennom menneskelig samhandling (altså dynamisk) og blir videre en modell for hvordan vi handler i ulike daglige situasjoner. I </a:t>
            </a:r>
            <a:r>
              <a:rPr lang="nb-NO" dirty="0" err="1"/>
              <a:t>Geertz</a:t>
            </a:r>
            <a:r>
              <a:rPr lang="nb-NO" dirty="0"/>
              <a:t> terminologi kan kultur forstås som et </a:t>
            </a:r>
            <a:r>
              <a:rPr lang="nb-NO" i="1" dirty="0"/>
              <a:t>tolkningsskjema</a:t>
            </a:r>
            <a:r>
              <a:rPr lang="nb-NO" dirty="0"/>
              <a:t> for å forstå handling.</a:t>
            </a:r>
          </a:p>
          <a:p>
            <a:endParaRPr lang="en-GB" dirty="0"/>
          </a:p>
        </p:txBody>
      </p:sp>
      <p:sp>
        <p:nvSpPr>
          <p:cNvPr id="4" name="Slide Number Placeholder 3"/>
          <p:cNvSpPr>
            <a:spLocks noGrp="1"/>
          </p:cNvSpPr>
          <p:nvPr>
            <p:ph type="sldNum" sz="quarter" idx="10"/>
          </p:nvPr>
        </p:nvSpPr>
        <p:spPr/>
        <p:txBody>
          <a:bodyPr/>
          <a:lstStyle/>
          <a:p>
            <a:fld id="{539CA5A6-6F89-47DF-BA93-997314596F96}" type="slidenum">
              <a:rPr lang="nb-NO" smtClean="0"/>
              <a:t>14</a:t>
            </a:fld>
            <a:endParaRPr lang="nb-NO"/>
          </a:p>
        </p:txBody>
      </p:sp>
    </p:spTree>
    <p:extLst>
      <p:ext uri="{BB962C8B-B14F-4D97-AF65-F5344CB8AC3E}">
        <p14:creationId xmlns:p14="http://schemas.microsoft.com/office/powerpoint/2010/main" val="2721739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Kulturforskjeller som innfallsvinkel i </a:t>
            </a:r>
            <a:r>
              <a:rPr lang="nb-NO" dirty="0" smtClean="0"/>
              <a:t>arbeid </a:t>
            </a:r>
            <a:r>
              <a:rPr lang="nb-NO" dirty="0"/>
              <a:t>med etniske minoriteter kan gi seg utslag i </a:t>
            </a:r>
            <a:r>
              <a:rPr lang="nb-NO" i="1" dirty="0" err="1" smtClean="0"/>
              <a:t>kulturalisering</a:t>
            </a:r>
            <a:r>
              <a:rPr lang="nb-NO" dirty="0" smtClean="0"/>
              <a:t>. </a:t>
            </a:r>
            <a:r>
              <a:rPr lang="nb-NO" dirty="0" err="1" smtClean="0"/>
              <a:t>K</a:t>
            </a:r>
            <a:r>
              <a:rPr lang="nb-NO" sz="1200" kern="1200" dirty="0" err="1" smtClean="0">
                <a:solidFill>
                  <a:schemeClr val="tx1"/>
                </a:solidFill>
                <a:effectLst/>
                <a:latin typeface="+mn-lt"/>
                <a:ea typeface="+mn-ea"/>
                <a:cs typeface="+mn-cs"/>
              </a:rPr>
              <a:t>ulturalisering</a:t>
            </a:r>
            <a:r>
              <a:rPr lang="nb-NO" sz="1200" kern="1200" dirty="0" smtClean="0">
                <a:solidFill>
                  <a:schemeClr val="tx1"/>
                </a:solidFill>
                <a:effectLst/>
                <a:latin typeface="+mn-lt"/>
                <a:ea typeface="+mn-ea"/>
                <a:cs typeface="+mn-cs"/>
              </a:rPr>
              <a:t> defineres som en prosess der gitte situasjoner eller problemer – eller forskjeller - fortolkes og forklares på grunnlag av generalisert forståelse av kultur og tillegges en overdreven betydning på bekostning av andre aspekter. - Som altså klasse, fattigdom</a:t>
            </a:r>
            <a:r>
              <a:rPr lang="nb-NO" dirty="0" smtClean="0"/>
              <a:t>, psykiatri eller migrasjon. Dette kan gjøre at individuelle, sosiale eller politiske forhold skyves i bakgrunnen. Forskjeller, som kasuset om </a:t>
            </a:r>
            <a:r>
              <a:rPr lang="nb-NO" dirty="0" err="1" smtClean="0"/>
              <a:t>Gajrup</a:t>
            </a:r>
            <a:r>
              <a:rPr lang="nb-NO" dirty="0" smtClean="0"/>
              <a:t> illustrerer beskrives og forstås gjennom kategoriske kulturelle forskjeller.</a:t>
            </a:r>
            <a:r>
              <a:rPr lang="nb-NO"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39CA5A6-6F89-47DF-BA93-997314596F96}" type="slidenum">
              <a:rPr lang="nb-NO" smtClean="0"/>
              <a:t>15</a:t>
            </a:fld>
            <a:endParaRPr lang="nb-NO"/>
          </a:p>
        </p:txBody>
      </p:sp>
    </p:spTree>
    <p:extLst>
      <p:ext uri="{BB962C8B-B14F-4D97-AF65-F5344CB8AC3E}">
        <p14:creationId xmlns:p14="http://schemas.microsoft.com/office/powerpoint/2010/main" val="3071209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K</a:t>
            </a:r>
            <a:r>
              <a:rPr lang="nb-NO" dirty="0" smtClean="0"/>
              <a:t>ulturkompetanse </a:t>
            </a:r>
            <a:r>
              <a:rPr lang="nb-NO" dirty="0"/>
              <a:t>kan gi forestillinger om at vi kan tilegne kunnskap om og ferdigheter i å møte etniske minoriteter. En konsekvens kan altså bli at vi etterspør kulturell kompetanse for å kunne arbeide med etniske minoriteter. </a:t>
            </a:r>
            <a:endParaRPr lang="nb-NO" dirty="0" smtClean="0"/>
          </a:p>
          <a:p>
            <a:endParaRPr lang="en-US" dirty="0"/>
          </a:p>
          <a:p>
            <a:r>
              <a:rPr lang="nb-NO" dirty="0" smtClean="0"/>
              <a:t>I </a:t>
            </a:r>
            <a:r>
              <a:rPr lang="nb-NO" dirty="0"/>
              <a:t>sosialt arbeid med etniske minoriteter har det eksistert en forståelse av at tilegnelse av kunnskap om ulike gruppers kulturelle normer og praksiser, vil lede til økt sensitivitet hos sosialarbeiderne. Dette kalles gjerne kulturkompetanse eller kultursensitivitet. Det handler ofte om å tilegne seg kunnskap om «de andres» kultur, kommunikasjonsformer, oppdragelsesstrategier, omsorgsutøvelse og så videre. Kultur </a:t>
            </a:r>
            <a:r>
              <a:rPr lang="nb-NO" dirty="0" smtClean="0"/>
              <a:t>forstått </a:t>
            </a:r>
            <a:r>
              <a:rPr lang="nb-NO" dirty="0"/>
              <a:t>på denne måten </a:t>
            </a:r>
            <a:r>
              <a:rPr lang="nb-NO" dirty="0" smtClean="0"/>
              <a:t>innebærer ofte noe </a:t>
            </a:r>
            <a:r>
              <a:rPr lang="nb-NO" dirty="0"/>
              <a:t>statisk og som noe «de andre» har. Det forstås i mindre grad som dynamiske systemer av kunnskap, verdier og regler som ligger bak og uttrykkes gjennom menneskelig samhandling og som påvirker hvordan mennesker fortolker, velger og handler. </a:t>
            </a:r>
            <a:endParaRPr lang="nb-NO" dirty="0" smtClean="0"/>
          </a:p>
          <a:p>
            <a:endParaRPr lang="nb-NO" dirty="0"/>
          </a:p>
          <a:p>
            <a:endParaRPr lang="nb-NO" dirty="0"/>
          </a:p>
        </p:txBody>
      </p:sp>
      <p:sp>
        <p:nvSpPr>
          <p:cNvPr id="4" name="Slide Number Placeholder 3"/>
          <p:cNvSpPr>
            <a:spLocks noGrp="1"/>
          </p:cNvSpPr>
          <p:nvPr>
            <p:ph type="sldNum" sz="quarter" idx="10"/>
          </p:nvPr>
        </p:nvSpPr>
        <p:spPr/>
        <p:txBody>
          <a:bodyPr/>
          <a:lstStyle/>
          <a:p>
            <a:fld id="{539CA5A6-6F89-47DF-BA93-997314596F96}" type="slidenum">
              <a:rPr lang="nb-NO" smtClean="0"/>
              <a:t>16</a:t>
            </a:fld>
            <a:endParaRPr lang="nb-NO"/>
          </a:p>
        </p:txBody>
      </p:sp>
    </p:spTree>
    <p:extLst>
      <p:ext uri="{BB962C8B-B14F-4D97-AF65-F5344CB8AC3E}">
        <p14:creationId xmlns:p14="http://schemas.microsoft.com/office/powerpoint/2010/main" val="820339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nb-NO" dirty="0" smtClean="0"/>
              <a:t>Kulturelt kompetent sosialt arbeid er, i de fleste tilfeller, helt enkelt god praksis (</a:t>
            </a:r>
            <a:r>
              <a:rPr lang="nb-NO" dirty="0" err="1" smtClean="0"/>
              <a:t>hendricks</a:t>
            </a:r>
            <a:r>
              <a:rPr lang="nb-NO" dirty="0" smtClean="0"/>
              <a:t> 2003)</a:t>
            </a:r>
          </a:p>
          <a:p>
            <a:pPr>
              <a:buFont typeface="Wingdings" panose="05000000000000000000" pitchFamily="2" charset="2"/>
              <a:buChar char="§"/>
            </a:pPr>
            <a:r>
              <a:rPr lang="nb-NO" dirty="0" smtClean="0"/>
              <a:t> </a:t>
            </a:r>
          </a:p>
          <a:p>
            <a:pPr>
              <a:buFont typeface="Wingdings" panose="05000000000000000000" pitchFamily="2" charset="2"/>
              <a:buChar char="§"/>
            </a:pPr>
            <a:r>
              <a:rPr lang="nb-NO" dirty="0" smtClean="0"/>
              <a:t>Ferdigheter for kulturelt kompetent sosialt arbeid med native </a:t>
            </a:r>
            <a:r>
              <a:rPr lang="nb-NO" dirty="0" err="1" smtClean="0"/>
              <a:t>americans</a:t>
            </a:r>
            <a:r>
              <a:rPr lang="nb-NO" dirty="0" smtClean="0"/>
              <a:t> er ikke radikalt annerledes enn det som man vanligvis trenger i praksis (Weaver 1999)</a:t>
            </a:r>
          </a:p>
          <a:p>
            <a:pPr>
              <a:buFont typeface="Wingdings" panose="05000000000000000000" pitchFamily="2" charset="2"/>
              <a:buChar char="§"/>
            </a:pPr>
            <a:r>
              <a:rPr lang="nb-NO" dirty="0" smtClean="0"/>
              <a:t> </a:t>
            </a:r>
          </a:p>
          <a:p>
            <a:endParaRPr lang="nb-NO" dirty="0"/>
          </a:p>
        </p:txBody>
      </p:sp>
      <p:sp>
        <p:nvSpPr>
          <p:cNvPr id="4" name="Slide Number Placeholder 3"/>
          <p:cNvSpPr>
            <a:spLocks noGrp="1"/>
          </p:cNvSpPr>
          <p:nvPr>
            <p:ph type="sldNum" sz="quarter" idx="10"/>
          </p:nvPr>
        </p:nvSpPr>
        <p:spPr/>
        <p:txBody>
          <a:bodyPr/>
          <a:lstStyle/>
          <a:p>
            <a:fld id="{539CA5A6-6F89-47DF-BA93-997314596F96}" type="slidenum">
              <a:rPr lang="nb-NO" smtClean="0"/>
              <a:t>17</a:t>
            </a:fld>
            <a:endParaRPr lang="nb-NO"/>
          </a:p>
        </p:txBody>
      </p:sp>
    </p:spTree>
    <p:extLst>
      <p:ext uri="{BB962C8B-B14F-4D97-AF65-F5344CB8AC3E}">
        <p14:creationId xmlns:p14="http://schemas.microsoft.com/office/powerpoint/2010/main" val="4060940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Fundamental contradictions in cultural competence Johnson &amp; Much 2009,social work </a:t>
            </a:r>
            <a:r>
              <a:rPr lang="en-US" sz="1200" kern="1200" dirty="0" err="1" smtClean="0">
                <a:solidFill>
                  <a:schemeClr val="tx1"/>
                </a:solidFill>
                <a:effectLst/>
                <a:latin typeface="+mn-lt"/>
                <a:ea typeface="+mn-ea"/>
                <a:cs typeface="+mn-cs"/>
              </a:rPr>
              <a:t>vol</a:t>
            </a:r>
            <a:r>
              <a:rPr lang="en-US" sz="1200" kern="1200" dirty="0" smtClean="0">
                <a:solidFill>
                  <a:schemeClr val="tx1"/>
                </a:solidFill>
                <a:effectLst/>
                <a:latin typeface="+mn-lt"/>
                <a:ea typeface="+mn-ea"/>
                <a:cs typeface="+mn-cs"/>
              </a:rPr>
              <a:t> 54.</a:t>
            </a:r>
            <a:endParaRPr lang="nb-NO"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Hva kan være problematisk med ideen om kulturkompetanse? At sosialarbeidere har en kunnskapsbase om dere sklienters kulturer og evne til å tilby tjenester som er sensitive til klienters kulturer?</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Mange diskusjoner i sosialt arbeid her. I sosialt arbeid, i sosialpolitikk,</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Kulturkompetansetenkningen har mottatt en del kritikk men har en solid forankring i amerikansk sosialt arbeid og i norsk sosialt arbeid.</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Gode intensjoner i praksis, i utdanning, teori og forskning – men kulturkompetansetenkningen preges av indre konseptuelle spenninger og motsetninger. Å utfordre kulturkompetanseperspektivet medfører gjerne redsel for å fremstå </a:t>
            </a:r>
            <a:r>
              <a:rPr lang="nb-NO" sz="1200" kern="1200" dirty="0" err="1" smtClean="0">
                <a:solidFill>
                  <a:schemeClr val="tx1"/>
                </a:solidFill>
                <a:effectLst/>
                <a:latin typeface="+mn-lt"/>
                <a:ea typeface="+mn-ea"/>
                <a:cs typeface="+mn-cs"/>
              </a:rPr>
              <a:t>insensistiv</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ift</a:t>
            </a:r>
            <a:r>
              <a:rPr lang="nb-NO" sz="1200" kern="1200" dirty="0" smtClean="0">
                <a:solidFill>
                  <a:schemeClr val="tx1"/>
                </a:solidFill>
                <a:effectLst/>
                <a:latin typeface="+mn-lt"/>
                <a:ea typeface="+mn-ea"/>
                <a:cs typeface="+mn-cs"/>
              </a:rPr>
              <a:t> kulturelle forhold. Det er enten for eller i mot. Men </a:t>
            </a:r>
            <a:r>
              <a:rPr lang="nb-NO" sz="1200" kern="1200" dirty="0" err="1" smtClean="0">
                <a:solidFill>
                  <a:schemeClr val="tx1"/>
                </a:solidFill>
                <a:effectLst/>
                <a:latin typeface="+mn-lt"/>
                <a:ea typeface="+mn-ea"/>
                <a:cs typeface="+mn-cs"/>
              </a:rPr>
              <a:t>kk</a:t>
            </a:r>
            <a:r>
              <a:rPr lang="nb-NO" sz="1200" kern="1200" dirty="0" smtClean="0">
                <a:solidFill>
                  <a:schemeClr val="tx1"/>
                </a:solidFill>
                <a:effectLst/>
                <a:latin typeface="+mn-lt"/>
                <a:ea typeface="+mn-ea"/>
                <a:cs typeface="+mn-cs"/>
              </a:rPr>
              <a:t> må og tåle kritisk analyse.</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Kulturkompetanseforståelser som tar hensyn til global historie, slaveri, undertrykking, rasisme og fattigdom er ikke her problematiske. Derimot er kulturkompetanseperspektiver som anbefaler standarder for praksis, og utdanner studenter om andre menneskers verdier, verdenssyn, personlighetstrekk og normer problematiske.</a:t>
            </a:r>
          </a:p>
          <a:p>
            <a:r>
              <a:rPr lang="nb-NO" sz="1200" kern="1200" dirty="0" smtClean="0">
                <a:solidFill>
                  <a:schemeClr val="tx1"/>
                </a:solidFill>
                <a:effectLst/>
                <a:latin typeface="+mn-lt"/>
                <a:ea typeface="+mn-ea"/>
                <a:cs typeface="+mn-cs"/>
              </a:rPr>
              <a:t>Begrepet kultur er vanskelig. Veldig mange ulike definisjoner. Kultur rommer så mye av sosialt liv, forandrer seg</a:t>
            </a:r>
          </a:p>
          <a:p>
            <a:pPr lvl="0"/>
            <a:r>
              <a:rPr lang="nb-NO" sz="1200" kern="1200" dirty="0" smtClean="0">
                <a:solidFill>
                  <a:schemeClr val="tx1"/>
                </a:solidFill>
                <a:effectLst/>
                <a:latin typeface="+mn-lt"/>
                <a:ea typeface="+mn-ea"/>
                <a:cs typeface="+mn-cs"/>
              </a:rPr>
              <a:t>epistemologisk </a:t>
            </a:r>
            <a:r>
              <a:rPr lang="nb-NO" sz="1200" kern="1200" dirty="0" err="1" smtClean="0">
                <a:solidFill>
                  <a:schemeClr val="tx1"/>
                </a:solidFill>
                <a:effectLst/>
                <a:latin typeface="+mn-lt"/>
                <a:ea typeface="+mn-ea"/>
                <a:cs typeface="+mn-cs"/>
              </a:rPr>
              <a:t>contradiction</a:t>
            </a:r>
            <a:r>
              <a:rPr lang="nb-NO" sz="1200" kern="1200" dirty="0" smtClean="0">
                <a:solidFill>
                  <a:schemeClr val="tx1"/>
                </a:solidFill>
                <a:effectLst/>
                <a:latin typeface="+mn-lt"/>
                <a:ea typeface="+mn-ea"/>
                <a:cs typeface="+mn-cs"/>
              </a:rPr>
              <a:t>. Å ha kunnskap a </a:t>
            </a:r>
            <a:r>
              <a:rPr lang="nb-NO" sz="1200" kern="1200" dirty="0" err="1" smtClean="0">
                <a:solidFill>
                  <a:schemeClr val="tx1"/>
                </a:solidFill>
                <a:effectLst/>
                <a:latin typeface="+mn-lt"/>
                <a:ea typeface="+mn-ea"/>
                <a:cs typeface="+mn-cs"/>
              </a:rPr>
              <a:t>priori</a:t>
            </a:r>
            <a:r>
              <a:rPr lang="nb-NO" sz="1200" kern="1200" dirty="0" smtClean="0">
                <a:solidFill>
                  <a:schemeClr val="tx1"/>
                </a:solidFill>
                <a:effectLst/>
                <a:latin typeface="+mn-lt"/>
                <a:ea typeface="+mn-ea"/>
                <a:cs typeface="+mn-cs"/>
              </a:rPr>
              <a:t> om kulturelle forskjeller er ikke bare umulig, men er også motsatsen til moderne sosialt arbeids praksis hvor man ønsker å lære av klienten. På de fleste områder har sosialt arbeid beveget seg bort fra ideen at man kan være eksperter på andre menneskers liv og at man ved hjelp av ekspertise kan løse sosiale problemer. Derimot forstås mennesker som eksperter på sitt eget liv og at samstemte forståelser medfører </a:t>
            </a:r>
            <a:r>
              <a:rPr lang="nb-NO" sz="1200" kern="1200" dirty="0" err="1" smtClean="0">
                <a:solidFill>
                  <a:schemeClr val="tx1"/>
                </a:solidFill>
                <a:effectLst/>
                <a:latin typeface="+mn-lt"/>
                <a:ea typeface="+mn-ea"/>
                <a:cs typeface="+mn-cs"/>
              </a:rPr>
              <a:t>brukermedvrikning</a:t>
            </a:r>
            <a:r>
              <a:rPr lang="nb-NO" sz="1200" kern="1200" dirty="0" smtClean="0">
                <a:solidFill>
                  <a:schemeClr val="tx1"/>
                </a:solidFill>
                <a:effectLst/>
                <a:latin typeface="+mn-lt"/>
                <a:ea typeface="+mn-ea"/>
                <a:cs typeface="+mn-cs"/>
              </a:rPr>
              <a:t> og samstemte løsninger. </a:t>
            </a:r>
            <a:r>
              <a:rPr lang="nb-NO" sz="1200" kern="1200" dirty="0" err="1" smtClean="0">
                <a:solidFill>
                  <a:schemeClr val="tx1"/>
                </a:solidFill>
                <a:effectLst/>
                <a:latin typeface="+mn-lt"/>
                <a:ea typeface="+mn-ea"/>
                <a:cs typeface="+mn-cs"/>
              </a:rPr>
              <a:t>Knowing</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about</a:t>
            </a:r>
            <a:r>
              <a:rPr lang="nb-NO" sz="1200" kern="1200" dirty="0" smtClean="0">
                <a:solidFill>
                  <a:schemeClr val="tx1"/>
                </a:solidFill>
                <a:effectLst/>
                <a:latin typeface="+mn-lt"/>
                <a:ea typeface="+mn-ea"/>
                <a:cs typeface="+mn-cs"/>
              </a:rPr>
              <a:t> posisjon eller </a:t>
            </a:r>
            <a:r>
              <a:rPr lang="nb-NO" sz="1200" kern="1200" dirty="0" err="1" smtClean="0">
                <a:solidFill>
                  <a:schemeClr val="tx1"/>
                </a:solidFill>
                <a:effectLst/>
                <a:latin typeface="+mn-lt"/>
                <a:ea typeface="+mn-ea"/>
                <a:cs typeface="+mn-cs"/>
              </a:rPr>
              <a:t>knowing</a:t>
            </a:r>
            <a:r>
              <a:rPr lang="nb-NO" sz="1200" kern="1200" dirty="0" smtClean="0">
                <a:solidFill>
                  <a:schemeClr val="tx1"/>
                </a:solidFill>
                <a:effectLst/>
                <a:latin typeface="+mn-lt"/>
                <a:ea typeface="+mn-ea"/>
                <a:cs typeface="+mn-cs"/>
              </a:rPr>
              <a:t> from.</a:t>
            </a:r>
          </a:p>
          <a:p>
            <a:r>
              <a:rPr lang="nb-NO" sz="1200" kern="1200" dirty="0" err="1" smtClean="0">
                <a:solidFill>
                  <a:schemeClr val="tx1"/>
                </a:solidFill>
                <a:effectLst/>
                <a:latin typeface="+mn-lt"/>
                <a:ea typeface="+mn-ea"/>
                <a:cs typeface="+mn-cs"/>
              </a:rPr>
              <a:t>Knowing</a:t>
            </a:r>
            <a:r>
              <a:rPr lang="nb-NO" sz="1200" kern="1200" dirty="0" smtClean="0">
                <a:solidFill>
                  <a:schemeClr val="tx1"/>
                </a:solidFill>
                <a:effectLst/>
                <a:latin typeface="+mn-lt"/>
                <a:ea typeface="+mn-ea"/>
                <a:cs typeface="+mn-cs"/>
              </a:rPr>
              <a:t> form medfører et </a:t>
            </a:r>
            <a:r>
              <a:rPr lang="nb-NO" sz="1200" kern="1200" dirty="0" err="1" smtClean="0">
                <a:solidFill>
                  <a:schemeClr val="tx1"/>
                </a:solidFill>
                <a:effectLst/>
                <a:latin typeface="+mn-lt"/>
                <a:ea typeface="+mn-ea"/>
                <a:cs typeface="+mn-cs"/>
              </a:rPr>
              <a:t>kunnskapsyn</a:t>
            </a:r>
            <a:r>
              <a:rPr lang="nb-NO" sz="1200" kern="1200" dirty="0" smtClean="0">
                <a:solidFill>
                  <a:schemeClr val="tx1"/>
                </a:solidFill>
                <a:effectLst/>
                <a:latin typeface="+mn-lt"/>
                <a:ea typeface="+mn-ea"/>
                <a:cs typeface="+mn-cs"/>
              </a:rPr>
              <a:t> hvor å lytte til marginaliserte og underrepresenterte stemmer. Se etiske grunnlagsdokument her.</a:t>
            </a:r>
          </a:p>
          <a:p>
            <a:r>
              <a:rPr lang="nb-NO" sz="1200" kern="1200" dirty="0" smtClean="0">
                <a:solidFill>
                  <a:schemeClr val="tx1"/>
                </a:solidFill>
                <a:effectLst/>
                <a:latin typeface="+mn-lt"/>
                <a:ea typeface="+mn-ea"/>
                <a:cs typeface="+mn-cs"/>
              </a:rPr>
              <a:t> </a:t>
            </a:r>
          </a:p>
          <a:p>
            <a:endParaRPr lang="nb-NO" dirty="0"/>
          </a:p>
        </p:txBody>
      </p:sp>
      <p:sp>
        <p:nvSpPr>
          <p:cNvPr id="4" name="Slide Number Placeholder 3"/>
          <p:cNvSpPr>
            <a:spLocks noGrp="1"/>
          </p:cNvSpPr>
          <p:nvPr>
            <p:ph type="sldNum" sz="quarter" idx="10"/>
          </p:nvPr>
        </p:nvSpPr>
        <p:spPr/>
        <p:txBody>
          <a:bodyPr/>
          <a:lstStyle/>
          <a:p>
            <a:fld id="{539CA5A6-6F89-47DF-BA93-997314596F96}" type="slidenum">
              <a:rPr lang="nb-NO" smtClean="0"/>
              <a:t>18</a:t>
            </a:fld>
            <a:endParaRPr lang="nb-NO"/>
          </a:p>
        </p:txBody>
      </p:sp>
    </p:spTree>
    <p:extLst>
      <p:ext uri="{BB962C8B-B14F-4D97-AF65-F5344CB8AC3E}">
        <p14:creationId xmlns:p14="http://schemas.microsoft.com/office/powerpoint/2010/main" val="535668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 Se etisk grunnlagsdokument her.</a:t>
            </a:r>
            <a:r>
              <a:rPr lang="nb-NO" baseline="0" dirty="0" smtClean="0"/>
              <a:t> Det er snakk om forpliktelse.</a:t>
            </a:r>
            <a:endParaRPr lang="nb-NO" dirty="0" smtClean="0"/>
          </a:p>
          <a:p>
            <a:endParaRPr lang="nb-NO" dirty="0"/>
          </a:p>
        </p:txBody>
      </p:sp>
      <p:sp>
        <p:nvSpPr>
          <p:cNvPr id="4" name="Slide Number Placeholder 3"/>
          <p:cNvSpPr>
            <a:spLocks noGrp="1"/>
          </p:cNvSpPr>
          <p:nvPr>
            <p:ph type="sldNum" sz="quarter" idx="10"/>
          </p:nvPr>
        </p:nvSpPr>
        <p:spPr/>
        <p:txBody>
          <a:bodyPr/>
          <a:lstStyle/>
          <a:p>
            <a:fld id="{539CA5A6-6F89-47DF-BA93-997314596F96}" type="slidenum">
              <a:rPr lang="nb-NO" smtClean="0"/>
              <a:t>19</a:t>
            </a:fld>
            <a:endParaRPr lang="nb-NO"/>
          </a:p>
        </p:txBody>
      </p:sp>
    </p:spTree>
    <p:extLst>
      <p:ext uri="{BB962C8B-B14F-4D97-AF65-F5344CB8AC3E}">
        <p14:creationId xmlns:p14="http://schemas.microsoft.com/office/powerpoint/2010/main" val="3930494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smtClean="0">
                <a:solidFill>
                  <a:schemeClr val="tx1"/>
                </a:solidFill>
                <a:effectLst/>
                <a:latin typeface="+mn-lt"/>
                <a:ea typeface="+mn-ea"/>
                <a:cs typeface="+mn-cs"/>
              </a:rPr>
              <a:t>Barnevernets arbeid med barn og familier fordrer kunnskap og bevissthet om hvordan maktrelasjoner som klasse, kjønn, etnisitet påvirker menneskers liv. </a:t>
            </a:r>
            <a:endParaRPr lang="en-US"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Og om forhold som fattigdom, psykiatri og arbeidsløshet. Dette er forhold som påvirker direkte i samhandling mellom barnevernet og barn og foreldre. Videre er det nødvendig med kompetanse i å samtale med barn å tilrettelegge for barns deltakelse, kompetanse i å håndtere vold og overgrep og kompetanse i å undersøke og vurdere barns omsorgssituasjon. Denne kompetansen gjelder alle familier vi møter i barnevernet. </a:t>
            </a:r>
          </a:p>
          <a:p>
            <a:endParaRPr lang="nb-NO" dirty="0"/>
          </a:p>
          <a:p>
            <a:r>
              <a:rPr lang="nb-NO" sz="1200" kern="1200" dirty="0" smtClean="0">
                <a:solidFill>
                  <a:schemeClr val="tx1"/>
                </a:solidFill>
                <a:effectLst/>
                <a:latin typeface="+mn-lt"/>
                <a:ea typeface="+mn-ea"/>
                <a:cs typeface="+mn-cs"/>
              </a:rPr>
              <a:t>Er det så ikke noe spesielt det er viktig å kunne når en arbeider med etniske minoriteter? Jo! Det er faktiske noen forhold det vil være hensiktsmessig å ha kunnskap </a:t>
            </a:r>
            <a:r>
              <a:rPr lang="nb-NO" dirty="0" smtClean="0"/>
              <a:t>om for å kunne se og forstå hvilke </a:t>
            </a:r>
            <a:r>
              <a:rPr lang="nb-NO" dirty="0"/>
              <a:t>utfordringer og konsekvenser </a:t>
            </a:r>
            <a:r>
              <a:rPr lang="nb-NO" dirty="0" smtClean="0"/>
              <a:t>ulike </a:t>
            </a:r>
            <a:r>
              <a:rPr lang="nb-NO" dirty="0"/>
              <a:t>forhold kan medføre for minoritetsetniske barn og familier og for samspillet mellom familiene og barnevernet. </a:t>
            </a:r>
            <a:r>
              <a:rPr lang="nb-NO" dirty="0" smtClean="0"/>
              <a:t>Dette gjelder:</a:t>
            </a:r>
          </a:p>
          <a:p>
            <a:pPr marL="171450" indent="-171450">
              <a:buFont typeface="Arial" charset="0"/>
              <a:buChar char="•"/>
            </a:pPr>
            <a:r>
              <a:rPr lang="nb-NO" dirty="0" smtClean="0"/>
              <a:t>minoritetsetniske </a:t>
            </a:r>
            <a:r>
              <a:rPr lang="nb-NO" dirty="0"/>
              <a:t>barns livsvilkår og levekår i </a:t>
            </a:r>
            <a:r>
              <a:rPr lang="nb-NO" dirty="0" smtClean="0"/>
              <a:t>samfunnet, </a:t>
            </a:r>
            <a:r>
              <a:rPr lang="nb-NO" dirty="0"/>
              <a:t>og om risikofaktorer i deres oppvekst. Vi vet at minoritetsfamilier er sterkt overrepresentert når det gjelder fattigdom.</a:t>
            </a:r>
          </a:p>
          <a:p>
            <a:endParaRPr lang="nb-NO" dirty="0" smtClean="0"/>
          </a:p>
          <a:p>
            <a:pPr marL="171450" indent="-171450">
              <a:buFont typeface="Arial" charset="0"/>
              <a:buChar char="•"/>
            </a:pPr>
            <a:r>
              <a:rPr lang="nb-NO" dirty="0" smtClean="0"/>
              <a:t>migrasjon </a:t>
            </a:r>
            <a:r>
              <a:rPr lang="nb-NO" dirty="0"/>
              <a:t>og </a:t>
            </a:r>
            <a:r>
              <a:rPr lang="nb-NO" dirty="0" smtClean="0"/>
              <a:t>migrasjonsprosesser: </a:t>
            </a:r>
            <a:r>
              <a:rPr lang="nb-NO" dirty="0"/>
              <a:t>Bakgrunn for migrasjon vil være av betydning. Var det en tvungen flukt på grunn av krig og nød, eller var migrasjonen frivilling og motivert av arbeid, utdanning eller familiære forhold? Familier og forskjellige familiemedlemmer kan ha ulike erfaringer både før, under og etter selve migrasjonen. Dette får betydning for hvordan selve flyttingen fra et land til et annet oppleves og for tilpasningen til og tilværelsen i et nytt hjemland. </a:t>
            </a:r>
          </a:p>
          <a:p>
            <a:endParaRPr lang="nb-NO" sz="1200" kern="1200" dirty="0" smtClean="0">
              <a:solidFill>
                <a:schemeClr val="tx1"/>
              </a:solidFill>
              <a:effectLst/>
              <a:latin typeface="+mn-lt"/>
              <a:ea typeface="+mn-ea"/>
              <a:cs typeface="+mn-cs"/>
            </a:endParaRPr>
          </a:p>
          <a:p>
            <a:pPr marL="171450" indent="-171450">
              <a:buFont typeface="Arial" charset="0"/>
              <a:buChar char="•"/>
            </a:pPr>
            <a:r>
              <a:rPr lang="nb-NO" b="1" dirty="0"/>
              <a:t>I</a:t>
            </a:r>
            <a:r>
              <a:rPr lang="nb-NO" sz="1200" b="1" kern="1200" dirty="0" smtClean="0">
                <a:solidFill>
                  <a:schemeClr val="tx1"/>
                </a:solidFill>
                <a:effectLst/>
              </a:rPr>
              <a:t>nnvandrings- og integreringspolitikk</a:t>
            </a:r>
            <a:r>
              <a:rPr lang="nb-NO" sz="1200" kern="1200" dirty="0" smtClean="0">
                <a:solidFill>
                  <a:schemeClr val="tx1"/>
                </a:solidFill>
                <a:effectLst/>
                <a:latin typeface="+mn-lt"/>
                <a:ea typeface="+mn-ea"/>
                <a:cs typeface="+mn-cs"/>
              </a:rPr>
              <a:t>, </a:t>
            </a:r>
            <a:r>
              <a:rPr lang="nb-NO" dirty="0"/>
              <a:t>vil også påvirker familiers liv og hverdag i Norge er derfor viktig å ha kjennskap til.</a:t>
            </a:r>
            <a:endParaRPr lang="nb-NO" sz="1200" kern="1200" dirty="0" smtClean="0">
              <a:solidFill>
                <a:schemeClr val="tx1"/>
              </a:solidFill>
              <a:effectLst/>
              <a:latin typeface="+mn-lt"/>
              <a:ea typeface="+mn-ea"/>
              <a:cs typeface="+mn-cs"/>
            </a:endParaRPr>
          </a:p>
          <a:p>
            <a:endParaRPr lang="nb-NO" dirty="0" smtClean="0"/>
          </a:p>
          <a:p>
            <a:pPr marL="171450" indent="-171450">
              <a:buFont typeface="Arial" charset="0"/>
              <a:buChar char="•"/>
            </a:pPr>
            <a:r>
              <a:rPr lang="nb-NO" dirty="0" smtClean="0"/>
              <a:t>Flyktningers </a:t>
            </a:r>
            <a:r>
              <a:rPr lang="nb-NO" dirty="0"/>
              <a:t>og enslige mindreåriges </a:t>
            </a:r>
            <a:r>
              <a:rPr lang="nb-NO" b="1" dirty="0"/>
              <a:t>særskilte </a:t>
            </a:r>
            <a:r>
              <a:rPr lang="nb-NO" b="1" dirty="0" smtClean="0"/>
              <a:t>rettigheter</a:t>
            </a:r>
            <a:r>
              <a:rPr lang="nb-NO" dirty="0" smtClean="0"/>
              <a:t>.  </a:t>
            </a:r>
            <a:r>
              <a:rPr lang="nb-NO" dirty="0"/>
              <a:t>Kunnskap om behov for og rettigheter til tolk i møte med hjelpeapparatet og kompetanse i å kommunisere gjennom tolk er et annet eksempel. </a:t>
            </a:r>
            <a:endParaRPr lang="en-US" dirty="0"/>
          </a:p>
          <a:p>
            <a:endParaRPr lang="nb-NO" dirty="0"/>
          </a:p>
          <a:p>
            <a:pPr marL="171450" indent="-171450">
              <a:buFont typeface="Arial" charset="0"/>
              <a:buChar char="•"/>
            </a:pPr>
            <a:r>
              <a:rPr lang="nb-NO" dirty="0" smtClean="0"/>
              <a:t>Vi </a:t>
            </a:r>
            <a:r>
              <a:rPr lang="nb-NO" dirty="0"/>
              <a:t>lever i en globalisert verden. Mange mennesker har tilhørighet og relasjoner til mennesker og steder i flere land og deres liv kan ikke bare forstås med utgangspunkt i tilværelsen i Norge. I arbeid med minoritetsfamilier er det derfor nødvendig, å inkludere perspektiver på global migrasjon, både på individuelt og strukturelt nivå. </a:t>
            </a:r>
            <a:r>
              <a:rPr lang="nb-NO" b="1" dirty="0" smtClean="0"/>
              <a:t>Transnasjonale familierelasjoner </a:t>
            </a:r>
            <a:r>
              <a:rPr lang="nb-NO" dirty="0"/>
              <a:t>kan også få konsekvenser for barns og familiers tilhørighet og integrasjon i Norge. Dette kan handle om ønsker om å opprettholde normer og verdier fra sitt opprinnelsesland i sitt nytt hjemland eller at sosiale og økonomiske relasjoner i andre land som kan påvirke familiers tilværelse i Norge. </a:t>
            </a:r>
            <a:endParaRPr lang="en-US" dirty="0"/>
          </a:p>
          <a:p>
            <a:endParaRPr lang="nb-NO" sz="1200" kern="1200" dirty="0" smtClean="0">
              <a:solidFill>
                <a:schemeClr val="tx1"/>
              </a:solidFill>
              <a:effectLst/>
              <a:latin typeface="+mn-lt"/>
              <a:ea typeface="+mn-ea"/>
              <a:cs typeface="+mn-cs"/>
            </a:endParaRPr>
          </a:p>
          <a:p>
            <a:endParaRPr lang="nb-NO" dirty="0"/>
          </a:p>
          <a:p>
            <a:endParaRPr lang="nb-NO" dirty="0"/>
          </a:p>
          <a:p>
            <a:r>
              <a:rPr lang="nb-N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9CA5A6-6F89-47DF-BA93-997314596F96}" type="slidenum">
              <a:rPr lang="nb-NO" smtClean="0"/>
              <a:t>20</a:t>
            </a:fld>
            <a:endParaRPr lang="nb-NO"/>
          </a:p>
        </p:txBody>
      </p:sp>
    </p:spTree>
    <p:extLst>
      <p:ext uri="{BB962C8B-B14F-4D97-AF65-F5344CB8AC3E}">
        <p14:creationId xmlns:p14="http://schemas.microsoft.com/office/powerpoint/2010/main" val="76443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smtClean="0">
                <a:solidFill>
                  <a:schemeClr val="tx1"/>
                </a:solidFill>
                <a:effectLst/>
                <a:latin typeface="+mn-lt"/>
                <a:ea typeface="+mn-ea"/>
                <a:cs typeface="+mn-cs"/>
              </a:rPr>
              <a:t>Det er særlig fire hovedområder som peker seg ut: </a:t>
            </a:r>
            <a:endParaRPr lang="en-US"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vold i nære relasjoner, </a:t>
            </a:r>
            <a:endParaRPr lang="en-US"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atferdsproblemer, </a:t>
            </a:r>
            <a:endParaRPr lang="en-US"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mottaks-/bosettingsarbeid med enslige mindreårige flyktninger og asylsøkere og </a:t>
            </a:r>
            <a:endParaRPr lang="en-US"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såkalte «integreringsspørsmål». </a:t>
            </a:r>
            <a:endParaRPr lang="en-US" sz="1200" kern="1200" dirty="0" smtClean="0">
              <a:solidFill>
                <a:schemeClr val="tx1"/>
              </a:solidFill>
              <a:effectLst/>
              <a:latin typeface="+mn-lt"/>
              <a:ea typeface="+mn-ea"/>
              <a:cs typeface="+mn-cs"/>
            </a:endParaRPr>
          </a:p>
          <a:p>
            <a:pPr lvl="1"/>
            <a:r>
              <a:rPr lang="nb-NO" sz="1200" kern="1200" dirty="0" smtClean="0">
                <a:solidFill>
                  <a:schemeClr val="tx1"/>
                </a:solidFill>
                <a:effectLst/>
                <a:latin typeface="+mn-lt"/>
                <a:ea typeface="+mn-ea"/>
                <a:cs typeface="+mn-cs"/>
              </a:rPr>
              <a:t>Integreringsspørsmål handler ofte om barneoppdragelse, </a:t>
            </a:r>
            <a:endParaRPr lang="en-US" sz="1200" kern="1200" dirty="0" smtClean="0">
              <a:solidFill>
                <a:schemeClr val="tx1"/>
              </a:solidFill>
              <a:effectLst/>
              <a:latin typeface="+mn-lt"/>
              <a:ea typeface="+mn-ea"/>
              <a:cs typeface="+mn-cs"/>
            </a:endParaRPr>
          </a:p>
          <a:p>
            <a:pPr lvl="1"/>
            <a:r>
              <a:rPr lang="nb-NO" sz="1200" kern="1200" dirty="0" smtClean="0">
                <a:solidFill>
                  <a:schemeClr val="tx1"/>
                </a:solidFill>
                <a:effectLst/>
                <a:latin typeface="+mn-lt"/>
                <a:ea typeface="+mn-ea"/>
                <a:cs typeface="+mn-cs"/>
              </a:rPr>
              <a:t>synet på barn, </a:t>
            </a:r>
            <a:endParaRPr lang="en-US" sz="1200" kern="1200" dirty="0" smtClean="0">
              <a:solidFill>
                <a:schemeClr val="tx1"/>
              </a:solidFill>
              <a:effectLst/>
              <a:latin typeface="+mn-lt"/>
              <a:ea typeface="+mn-ea"/>
              <a:cs typeface="+mn-cs"/>
            </a:endParaRPr>
          </a:p>
          <a:p>
            <a:pPr lvl="1"/>
            <a:r>
              <a:rPr lang="nb-NO" sz="1200" kern="1200" dirty="0" smtClean="0">
                <a:solidFill>
                  <a:schemeClr val="tx1"/>
                </a:solidFill>
                <a:effectLst/>
                <a:latin typeface="+mn-lt"/>
                <a:ea typeface="+mn-ea"/>
                <a:cs typeface="+mn-cs"/>
              </a:rPr>
              <a:t>kjønn, </a:t>
            </a:r>
            <a:endParaRPr lang="en-US" sz="1200" kern="1200" dirty="0" smtClean="0">
              <a:solidFill>
                <a:schemeClr val="tx1"/>
              </a:solidFill>
              <a:effectLst/>
              <a:latin typeface="+mn-lt"/>
              <a:ea typeface="+mn-ea"/>
              <a:cs typeface="+mn-cs"/>
            </a:endParaRPr>
          </a:p>
          <a:p>
            <a:pPr lvl="1"/>
            <a:r>
              <a:rPr lang="nb-NO" sz="1200" kern="1200" dirty="0" smtClean="0">
                <a:solidFill>
                  <a:schemeClr val="tx1"/>
                </a:solidFill>
                <a:effectLst/>
                <a:latin typeface="+mn-lt"/>
                <a:ea typeface="+mn-ea"/>
                <a:cs typeface="+mn-cs"/>
              </a:rPr>
              <a:t>traumatisering og psykisk helse, </a:t>
            </a:r>
            <a:endParaRPr lang="en-US" sz="1200" kern="1200" dirty="0" smtClean="0">
              <a:solidFill>
                <a:schemeClr val="tx1"/>
              </a:solidFill>
              <a:effectLst/>
              <a:latin typeface="+mn-lt"/>
              <a:ea typeface="+mn-ea"/>
              <a:cs typeface="+mn-cs"/>
            </a:endParaRPr>
          </a:p>
          <a:p>
            <a:pPr lvl="1"/>
            <a:r>
              <a:rPr lang="nb-NO" sz="1200" kern="1200" dirty="0" smtClean="0">
                <a:solidFill>
                  <a:schemeClr val="tx1"/>
                </a:solidFill>
                <a:effectLst/>
                <a:latin typeface="+mn-lt"/>
                <a:ea typeface="+mn-ea"/>
                <a:cs typeface="+mn-cs"/>
              </a:rPr>
              <a:t>identitet og tilhørighet i det norske samfunnet, </a:t>
            </a:r>
            <a:endParaRPr lang="en-US" sz="1200" kern="1200" dirty="0" smtClean="0">
              <a:solidFill>
                <a:schemeClr val="tx1"/>
              </a:solidFill>
              <a:effectLst/>
              <a:latin typeface="+mn-lt"/>
              <a:ea typeface="+mn-ea"/>
              <a:cs typeface="+mn-cs"/>
            </a:endParaRPr>
          </a:p>
          <a:p>
            <a:pPr lvl="1"/>
            <a:r>
              <a:rPr lang="nb-NO" sz="1200" kern="1200" dirty="0" smtClean="0">
                <a:solidFill>
                  <a:schemeClr val="tx1"/>
                </a:solidFill>
                <a:effectLst/>
                <a:latin typeface="+mn-lt"/>
                <a:ea typeface="+mn-ea"/>
                <a:cs typeface="+mn-cs"/>
              </a:rPr>
              <a:t>religion og </a:t>
            </a:r>
            <a:endParaRPr lang="en-US" sz="1200" kern="1200" dirty="0" smtClean="0">
              <a:solidFill>
                <a:schemeClr val="tx1"/>
              </a:solidFill>
              <a:effectLst/>
              <a:latin typeface="+mn-lt"/>
              <a:ea typeface="+mn-ea"/>
              <a:cs typeface="+mn-cs"/>
            </a:endParaRPr>
          </a:p>
          <a:p>
            <a:pPr lvl="1"/>
            <a:r>
              <a:rPr lang="nb-NO" sz="1200" kern="1200" dirty="0" smtClean="0">
                <a:solidFill>
                  <a:schemeClr val="tx1"/>
                </a:solidFill>
                <a:effectLst/>
                <a:latin typeface="+mn-lt"/>
                <a:ea typeface="+mn-ea"/>
                <a:cs typeface="+mn-cs"/>
              </a:rPr>
              <a:t>kommunikasjon mellom barnevernet og minoritetsfamilier.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39CA5A6-6F89-47DF-BA93-997314596F96}" type="slidenum">
              <a:rPr lang="nb-NO" smtClean="0"/>
              <a:t>3</a:t>
            </a:fld>
            <a:endParaRPr lang="nb-NO"/>
          </a:p>
        </p:txBody>
      </p:sp>
    </p:spTree>
    <p:extLst>
      <p:ext uri="{BB962C8B-B14F-4D97-AF65-F5344CB8AC3E}">
        <p14:creationId xmlns:p14="http://schemas.microsoft.com/office/powerpoint/2010/main" val="326981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smtClean="0">
                <a:solidFill>
                  <a:schemeClr val="tx1"/>
                </a:solidFill>
                <a:effectLst/>
                <a:latin typeface="+mn-lt"/>
                <a:ea typeface="+mn-ea"/>
                <a:cs typeface="+mn-cs"/>
              </a:rPr>
              <a:t>Kasusene ble systematisert i tre kategorier, med noe overlappende problematikk: </a:t>
            </a:r>
            <a:endParaRPr lang="en-US"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Omsorgsutøvelse eller oppfølging av barn i institusjon eller i barnevernet, </a:t>
            </a:r>
            <a:endParaRPr lang="en-US"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saker der det er bekymring for et barn eller ungdom og </a:t>
            </a:r>
            <a:endParaRPr lang="en-US"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saker der det er bekymring for foreldrenes omsorgskompetanse. </a:t>
            </a:r>
            <a:endParaRPr lang="en-US"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 kasusmaterialet synliggjøres hvordan barnevernsarbeidere erfarer og håndterer møter med minoritetsfamilier. I en rekke kasus så vi hvordan barnevernsarbeidere særlig var opptatt av hvordan minoritetsfamilienes kulturelle verdier og praksiser kunne være utløsende for eller forsterke barnas problemer. Kulturelle forhold ble derfor ofte vektlagt i deres samhandling med barn og foreldre. </a:t>
            </a:r>
            <a:endParaRPr lang="en-US"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Kasusbeskrivelser er vanligvis fortellinger om klientene og gir gjerne et saks- og løsningsorientert utgangspunkt for diskusjon og analyse av konkrete problemstillinger. Oppmerksomheten rettes som regel mot den andre (klientene), deres problemer og arbeid med disse. Vår analyse av kasusene viste hvordan minoritetsetniske familier i barnevernet ofte forstås utfra </a:t>
            </a:r>
            <a:r>
              <a:rPr lang="nb-NO" sz="1200" kern="1200" dirty="0" err="1" smtClean="0">
                <a:solidFill>
                  <a:schemeClr val="tx1"/>
                </a:solidFill>
                <a:effectLst/>
                <a:latin typeface="+mn-lt"/>
                <a:ea typeface="+mn-ea"/>
                <a:cs typeface="+mn-cs"/>
              </a:rPr>
              <a:t>essensialistiske</a:t>
            </a:r>
            <a:r>
              <a:rPr lang="nb-NO" sz="1200" kern="1200" dirty="0" smtClean="0">
                <a:solidFill>
                  <a:schemeClr val="tx1"/>
                </a:solidFill>
                <a:effectLst/>
                <a:latin typeface="+mn-lt"/>
                <a:ea typeface="+mn-ea"/>
                <a:cs typeface="+mn-cs"/>
              </a:rPr>
              <a:t> og annengjorte, </a:t>
            </a:r>
            <a:r>
              <a:rPr lang="nb-NO" sz="1200" kern="1200" dirty="0" err="1" smtClean="0">
                <a:solidFill>
                  <a:schemeClr val="tx1"/>
                </a:solidFill>
                <a:effectLst/>
                <a:latin typeface="+mn-lt"/>
                <a:ea typeface="+mn-ea"/>
                <a:cs typeface="+mn-cs"/>
              </a:rPr>
              <a:t>kulturaliserte</a:t>
            </a:r>
            <a:r>
              <a:rPr lang="nb-NO" sz="1200" kern="1200" dirty="0" smtClean="0">
                <a:solidFill>
                  <a:schemeClr val="tx1"/>
                </a:solidFill>
                <a:effectLst/>
                <a:latin typeface="+mn-lt"/>
                <a:ea typeface="+mn-ea"/>
                <a:cs typeface="+mn-cs"/>
              </a:rPr>
              <a:t> forestillinger. «Det norske» utgjør et omdreiningspunkt for hva som er ”normalt”.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39CA5A6-6F89-47DF-BA93-997314596F96}" type="slidenum">
              <a:rPr lang="nb-NO" smtClean="0"/>
              <a:t>4</a:t>
            </a:fld>
            <a:endParaRPr lang="nb-NO"/>
          </a:p>
        </p:txBody>
      </p:sp>
    </p:spTree>
    <p:extLst>
      <p:ext uri="{BB962C8B-B14F-4D97-AF65-F5344CB8AC3E}">
        <p14:creationId xmlns:p14="http://schemas.microsoft.com/office/powerpoint/2010/main" val="4173456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9352" y="4714291"/>
            <a:ext cx="5438140" cy="4466987"/>
          </a:xfrm>
        </p:spPr>
        <p:txBody>
          <a:bodyPr/>
          <a:lstStyle/>
          <a:p>
            <a:r>
              <a:rPr lang="nb-NO" dirty="0" smtClean="0"/>
              <a:t>Kategorisering handler om å skape orden i alle inntrykk vi utsettes for, for å skape mening og for å få et grunnlag for handling. Mennesker ordner gjerne inntrykk på bakgrunn av det de oppfatter som likheter og forskjeller. Slik bidrar ulike </a:t>
            </a:r>
            <a:r>
              <a:rPr lang="en-GB" dirty="0" err="1"/>
              <a:t>s</a:t>
            </a:r>
            <a:r>
              <a:rPr lang="en-GB" dirty="0" err="1" smtClean="0"/>
              <a:t>osiale</a:t>
            </a:r>
            <a:r>
              <a:rPr lang="en-GB" dirty="0" smtClean="0"/>
              <a:t> </a:t>
            </a:r>
            <a:r>
              <a:rPr lang="en-GB" dirty="0" err="1"/>
              <a:t>og</a:t>
            </a:r>
            <a:r>
              <a:rPr lang="en-GB" dirty="0"/>
              <a:t> </a:t>
            </a:r>
            <a:r>
              <a:rPr lang="nb-NO" dirty="0"/>
              <a:t>kulturelle kategorier </a:t>
            </a:r>
            <a:r>
              <a:rPr lang="nb-NO" dirty="0" smtClean="0"/>
              <a:t>til </a:t>
            </a:r>
            <a:r>
              <a:rPr lang="nb-NO" dirty="0"/>
              <a:t>å skape en bestemt sosial orden. Kategorisering er noe alle mennesker gjør og trenger for å skape oversikt i en kompleks </a:t>
            </a:r>
            <a:r>
              <a:rPr lang="nb-NO" dirty="0" smtClean="0"/>
              <a:t>verden. Men hvilke kategorier som etableres og hvilke meningsinnhold de gis varierer mellom samfunn.</a:t>
            </a:r>
          </a:p>
          <a:p>
            <a:endParaRPr lang="nb-NO" dirty="0"/>
          </a:p>
          <a:p>
            <a:r>
              <a:rPr lang="en-GB" dirty="0" err="1" smtClean="0"/>
              <a:t>Etnisitet</a:t>
            </a:r>
            <a:r>
              <a:rPr lang="en-GB" dirty="0"/>
              <a:t>, </a:t>
            </a:r>
            <a:r>
              <a:rPr lang="en-GB" dirty="0" err="1"/>
              <a:t>kjønn</a:t>
            </a:r>
            <a:r>
              <a:rPr lang="en-GB" dirty="0"/>
              <a:t> </a:t>
            </a:r>
            <a:r>
              <a:rPr lang="en-GB" dirty="0" err="1"/>
              <a:t>og</a:t>
            </a:r>
            <a:r>
              <a:rPr lang="en-GB" dirty="0"/>
              <a:t> </a:t>
            </a:r>
            <a:r>
              <a:rPr lang="en-GB" dirty="0" err="1"/>
              <a:t>klasse</a:t>
            </a:r>
            <a:r>
              <a:rPr lang="en-GB" dirty="0"/>
              <a:t> </a:t>
            </a:r>
            <a:r>
              <a:rPr lang="en-GB" dirty="0" err="1"/>
              <a:t>er</a:t>
            </a:r>
            <a:r>
              <a:rPr lang="en-GB" dirty="0"/>
              <a:t> </a:t>
            </a:r>
            <a:r>
              <a:rPr lang="en-GB" dirty="0" err="1"/>
              <a:t>eksempel</a:t>
            </a:r>
            <a:r>
              <a:rPr lang="en-GB" dirty="0"/>
              <a:t> </a:t>
            </a:r>
            <a:r>
              <a:rPr lang="en-GB" dirty="0" err="1"/>
              <a:t>på</a:t>
            </a:r>
            <a:r>
              <a:rPr lang="en-GB" dirty="0"/>
              <a:t> </a:t>
            </a:r>
            <a:r>
              <a:rPr lang="en-GB" dirty="0" err="1"/>
              <a:t>noen</a:t>
            </a:r>
            <a:r>
              <a:rPr lang="en-GB" dirty="0"/>
              <a:t> </a:t>
            </a:r>
            <a:r>
              <a:rPr lang="en-GB" dirty="0" err="1"/>
              <a:t>grunnleggende</a:t>
            </a:r>
            <a:r>
              <a:rPr lang="en-GB" dirty="0"/>
              <a:t> </a:t>
            </a:r>
            <a:r>
              <a:rPr lang="en-GB" dirty="0" err="1"/>
              <a:t>kategorier</a:t>
            </a:r>
            <a:r>
              <a:rPr lang="en-GB" dirty="0"/>
              <a:t> </a:t>
            </a:r>
            <a:r>
              <a:rPr lang="en-GB" dirty="0" err="1"/>
              <a:t>som</a:t>
            </a:r>
            <a:r>
              <a:rPr lang="en-GB" dirty="0"/>
              <a:t> </a:t>
            </a:r>
            <a:r>
              <a:rPr lang="en-GB" dirty="0" err="1"/>
              <a:t>differensierer</a:t>
            </a:r>
            <a:r>
              <a:rPr lang="en-GB" dirty="0"/>
              <a:t>, </a:t>
            </a:r>
            <a:r>
              <a:rPr lang="en-GB" dirty="0" err="1"/>
              <a:t>og</a:t>
            </a:r>
            <a:r>
              <a:rPr lang="en-GB" dirty="0"/>
              <a:t> </a:t>
            </a:r>
            <a:r>
              <a:rPr lang="en-GB" dirty="0" err="1"/>
              <a:t>som</a:t>
            </a:r>
            <a:r>
              <a:rPr lang="en-GB" dirty="0"/>
              <a:t> </a:t>
            </a:r>
            <a:r>
              <a:rPr lang="en-GB" dirty="0" err="1"/>
              <a:t>får</a:t>
            </a:r>
            <a:r>
              <a:rPr lang="en-GB" dirty="0"/>
              <a:t> </a:t>
            </a:r>
            <a:r>
              <a:rPr lang="en-GB" dirty="0" err="1"/>
              <a:t>betydning</a:t>
            </a:r>
            <a:r>
              <a:rPr lang="en-GB" dirty="0"/>
              <a:t> for </a:t>
            </a:r>
            <a:r>
              <a:rPr lang="en-GB" dirty="0" err="1"/>
              <a:t>kategorisering</a:t>
            </a:r>
            <a:r>
              <a:rPr lang="en-GB" dirty="0"/>
              <a:t> </a:t>
            </a:r>
            <a:r>
              <a:rPr lang="en-GB" dirty="0" err="1"/>
              <a:t>av</a:t>
            </a:r>
            <a:r>
              <a:rPr lang="en-GB" dirty="0"/>
              <a:t> </a:t>
            </a:r>
            <a:r>
              <a:rPr lang="en-GB" dirty="0" err="1"/>
              <a:t>individer</a:t>
            </a:r>
            <a:r>
              <a:rPr lang="en-GB" dirty="0"/>
              <a:t>. </a:t>
            </a:r>
            <a:r>
              <a:rPr lang="en-GB" dirty="0" err="1" smtClean="0"/>
              <a:t>Hva</a:t>
            </a:r>
            <a:r>
              <a:rPr lang="en-GB" dirty="0" smtClean="0"/>
              <a:t> man </a:t>
            </a:r>
            <a:r>
              <a:rPr lang="en-GB" dirty="0" err="1" smtClean="0"/>
              <a:t>tillegger</a:t>
            </a:r>
            <a:r>
              <a:rPr lang="en-GB" dirty="0" smtClean="0"/>
              <a:t> for </a:t>
            </a:r>
            <a:r>
              <a:rPr lang="en-GB" dirty="0" err="1" smtClean="0"/>
              <a:t>eksempel</a:t>
            </a:r>
            <a:r>
              <a:rPr lang="en-GB" dirty="0" smtClean="0"/>
              <a:t> </a:t>
            </a:r>
            <a:r>
              <a:rPr lang="en-GB" dirty="0" err="1" smtClean="0"/>
              <a:t>kjønn</a:t>
            </a:r>
            <a:r>
              <a:rPr lang="en-GB" dirty="0" smtClean="0"/>
              <a:t> </a:t>
            </a:r>
            <a:r>
              <a:rPr lang="en-GB" dirty="0" err="1" smtClean="0"/>
              <a:t>varierer</a:t>
            </a:r>
            <a:r>
              <a:rPr lang="en-GB" dirty="0" smtClean="0"/>
              <a:t> </a:t>
            </a:r>
            <a:r>
              <a:rPr lang="en-GB" dirty="0" err="1" smtClean="0"/>
              <a:t>mellom</a:t>
            </a:r>
            <a:r>
              <a:rPr lang="en-GB" dirty="0" smtClean="0"/>
              <a:t> </a:t>
            </a:r>
            <a:r>
              <a:rPr lang="en-GB" dirty="0" err="1" smtClean="0"/>
              <a:t>samfunn</a:t>
            </a:r>
            <a:r>
              <a:rPr lang="en-GB" dirty="0" smtClean="0"/>
              <a:t>.</a:t>
            </a:r>
            <a:r>
              <a:rPr lang="nb-NO" dirty="0"/>
              <a:t> Hvilke </a:t>
            </a:r>
            <a:r>
              <a:rPr lang="en-GB" dirty="0" err="1"/>
              <a:t>trekk</a:t>
            </a:r>
            <a:r>
              <a:rPr lang="en-GB" dirty="0"/>
              <a:t> </a:t>
            </a:r>
            <a:r>
              <a:rPr lang="en-GB" dirty="0" err="1"/>
              <a:t>som</a:t>
            </a:r>
            <a:r>
              <a:rPr lang="en-GB" dirty="0"/>
              <a:t> </a:t>
            </a:r>
            <a:r>
              <a:rPr lang="en-GB" dirty="0" err="1"/>
              <a:t>trer</a:t>
            </a:r>
            <a:r>
              <a:rPr lang="en-GB" dirty="0"/>
              <a:t> </a:t>
            </a:r>
            <a:r>
              <a:rPr lang="en-GB" dirty="0" err="1"/>
              <a:t>fram</a:t>
            </a:r>
            <a:r>
              <a:rPr lang="en-GB" dirty="0"/>
              <a:t> </a:t>
            </a:r>
            <a:r>
              <a:rPr lang="en-GB" dirty="0" err="1"/>
              <a:t>i</a:t>
            </a:r>
            <a:r>
              <a:rPr lang="en-GB" dirty="0"/>
              <a:t> </a:t>
            </a:r>
            <a:r>
              <a:rPr lang="en-GB" dirty="0" err="1"/>
              <a:t>en</a:t>
            </a:r>
            <a:r>
              <a:rPr lang="en-GB" dirty="0"/>
              <a:t> </a:t>
            </a:r>
            <a:r>
              <a:rPr lang="en-GB" dirty="0" err="1"/>
              <a:t>kategoriseringsprosess</a:t>
            </a:r>
            <a:r>
              <a:rPr lang="en-GB" dirty="0"/>
              <a:t>, </a:t>
            </a:r>
            <a:r>
              <a:rPr lang="en-GB" dirty="0" err="1"/>
              <a:t>er</a:t>
            </a:r>
            <a:r>
              <a:rPr lang="en-GB" dirty="0"/>
              <a:t> </a:t>
            </a:r>
            <a:r>
              <a:rPr lang="en-GB" dirty="0" err="1"/>
              <a:t>vilkårlig</a:t>
            </a:r>
            <a:r>
              <a:rPr lang="en-GB" dirty="0"/>
              <a:t>. De </a:t>
            </a:r>
            <a:r>
              <a:rPr lang="en-GB" dirty="0" err="1"/>
              <a:t>framstår</a:t>
            </a:r>
            <a:r>
              <a:rPr lang="en-GB" dirty="0"/>
              <a:t> </a:t>
            </a:r>
            <a:r>
              <a:rPr lang="en-GB" dirty="0" err="1"/>
              <a:t>likevel</a:t>
            </a:r>
            <a:endParaRPr lang="en-GB" dirty="0"/>
          </a:p>
          <a:p>
            <a:r>
              <a:rPr lang="en-GB" dirty="0" err="1"/>
              <a:t>som</a:t>
            </a:r>
            <a:r>
              <a:rPr lang="en-GB" dirty="0"/>
              <a:t> </a:t>
            </a:r>
            <a:r>
              <a:rPr lang="en-GB" dirty="0" err="1"/>
              <a:t>naturlige</a:t>
            </a:r>
            <a:r>
              <a:rPr lang="en-GB" dirty="0"/>
              <a:t>, </a:t>
            </a:r>
            <a:r>
              <a:rPr lang="en-GB" dirty="0" err="1"/>
              <a:t>og</a:t>
            </a:r>
            <a:r>
              <a:rPr lang="en-GB" dirty="0"/>
              <a:t> de </a:t>
            </a:r>
            <a:r>
              <a:rPr lang="en-GB" dirty="0" err="1"/>
              <a:t>motiverer</a:t>
            </a:r>
            <a:r>
              <a:rPr lang="en-GB" dirty="0"/>
              <a:t> </a:t>
            </a:r>
            <a:r>
              <a:rPr lang="en-GB" dirty="0" err="1"/>
              <a:t>til</a:t>
            </a:r>
            <a:r>
              <a:rPr lang="en-GB" dirty="0"/>
              <a:t> handling. </a:t>
            </a:r>
          </a:p>
          <a:p>
            <a:endParaRPr lang="nb-NO" dirty="0" smtClean="0"/>
          </a:p>
          <a:p>
            <a:r>
              <a:rPr lang="en-GB" dirty="0" err="1"/>
              <a:t>Sosiale</a:t>
            </a:r>
            <a:r>
              <a:rPr lang="en-GB" dirty="0"/>
              <a:t> </a:t>
            </a:r>
            <a:r>
              <a:rPr lang="en-GB" dirty="0" err="1"/>
              <a:t>og</a:t>
            </a:r>
            <a:r>
              <a:rPr lang="en-GB" dirty="0"/>
              <a:t> </a:t>
            </a:r>
            <a:r>
              <a:rPr lang="en-GB" dirty="0" err="1"/>
              <a:t>kulturelle</a:t>
            </a:r>
            <a:r>
              <a:rPr lang="en-GB" dirty="0"/>
              <a:t> </a:t>
            </a:r>
            <a:r>
              <a:rPr lang="en-GB" dirty="0" err="1"/>
              <a:t>kategorier</a:t>
            </a:r>
            <a:r>
              <a:rPr lang="en-GB" dirty="0"/>
              <a:t> </a:t>
            </a:r>
            <a:r>
              <a:rPr lang="nb-NO" dirty="0"/>
              <a:t>avspeiler og former faktiske forhold, samtidig som de former og virkeliggjør en bestemt sosial orden eller sosial relasjoner.</a:t>
            </a:r>
          </a:p>
          <a:p>
            <a:endParaRPr lang="en-GB" dirty="0" smtClean="0"/>
          </a:p>
          <a:p>
            <a:r>
              <a:rPr lang="nb-NO" dirty="0"/>
              <a:t>Kategorisering er en form for maktutøvelse hvor dominerende kulturelle kategorier danner utgangspunkt for hva som vektlegges i kategoriseringsprosesser og </a:t>
            </a:r>
            <a:r>
              <a:rPr lang="nb-NO" dirty="0" smtClean="0"/>
              <a:t>gjerne </a:t>
            </a:r>
            <a:r>
              <a:rPr lang="nb-NO" dirty="0"/>
              <a:t>for hva som defineres som normalt. </a:t>
            </a:r>
            <a:endParaRPr lang="en-GB" dirty="0"/>
          </a:p>
          <a:p>
            <a:endParaRPr lang="nb-NO" dirty="0" smtClean="0"/>
          </a:p>
          <a:p>
            <a:r>
              <a:rPr lang="nb-NO" dirty="0"/>
              <a:t>«Innvandrerkvinnen» og «innvandrermannen» er to kategorier, som både i en offentlig og i sosialt arbeids diskurs ofte tilskrives et gitt innhold </a:t>
            </a:r>
            <a:r>
              <a:rPr lang="nb-NO" dirty="0" smtClean="0"/>
              <a:t>noe </a:t>
            </a:r>
            <a:r>
              <a:rPr lang="nb-NO" dirty="0"/>
              <a:t>de to følgende </a:t>
            </a:r>
            <a:r>
              <a:rPr lang="nb-NO" dirty="0" smtClean="0"/>
              <a:t>beskrivelsene viser.</a:t>
            </a:r>
            <a:endParaRPr lang="nb-NO" dirty="0"/>
          </a:p>
          <a:p>
            <a:endParaRPr lang="nb-NO" dirty="0"/>
          </a:p>
          <a:p>
            <a:endParaRPr lang="nb-NO" dirty="0"/>
          </a:p>
          <a:p>
            <a:endParaRPr lang="en-GB" dirty="0"/>
          </a:p>
        </p:txBody>
      </p:sp>
      <p:sp>
        <p:nvSpPr>
          <p:cNvPr id="4" name="Slide Number Placeholder 3"/>
          <p:cNvSpPr>
            <a:spLocks noGrp="1"/>
          </p:cNvSpPr>
          <p:nvPr>
            <p:ph type="sldNum" sz="quarter" idx="10"/>
          </p:nvPr>
        </p:nvSpPr>
        <p:spPr/>
        <p:txBody>
          <a:bodyPr/>
          <a:lstStyle/>
          <a:p>
            <a:fld id="{539CA5A6-6F89-47DF-BA93-997314596F96}" type="slidenum">
              <a:rPr lang="nb-NO" smtClean="0"/>
              <a:t>5</a:t>
            </a:fld>
            <a:endParaRPr lang="nb-NO"/>
          </a:p>
        </p:txBody>
      </p:sp>
    </p:spTree>
    <p:extLst>
      <p:ext uri="{BB962C8B-B14F-4D97-AF65-F5344CB8AC3E}">
        <p14:creationId xmlns:p14="http://schemas.microsoft.com/office/powerpoint/2010/main" val="322392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Et </a:t>
            </a:r>
            <a:r>
              <a:rPr lang="nb-NO" dirty="0"/>
              <a:t>eksempel som viser hvordan kategorier umiddelbart kan forstås og gi en rekke assosiasjoner, er kategoriene </a:t>
            </a:r>
            <a:r>
              <a:rPr lang="nb-NO" i="1" dirty="0"/>
              <a:t>innvandrerkvinne </a:t>
            </a:r>
            <a:r>
              <a:rPr lang="nb-NO" dirty="0"/>
              <a:t>og </a:t>
            </a:r>
            <a:r>
              <a:rPr lang="nb-NO" i="1" dirty="0"/>
              <a:t>innvandrermann</a:t>
            </a:r>
            <a:r>
              <a:rPr lang="nb-NO" dirty="0"/>
              <a:t>. Både i offentlig diskurs og i litteraturen framstilles ofte innvandrerkvinnen som en som skal frigjøres, hjelpes og gjerne bli «norsk», </a:t>
            </a:r>
            <a:r>
              <a:rPr lang="nb-NO" dirty="0" smtClean="0"/>
              <a:t>Innvandrermannen beskrives </a:t>
            </a:r>
            <a:r>
              <a:rPr lang="nb-NO" dirty="0" err="1"/>
              <a:t>oftesom</a:t>
            </a:r>
            <a:r>
              <a:rPr lang="nb-NO" dirty="0"/>
              <a:t> et problem, både for sin familie og for samfunnet. Innvandrerkvinnen plasseres i en offerposisjon, mens innvandrermannen plasseres i en posisjon som undertrykker. Innvandrerkvinnen kategoriseres som uselvstendig, hjelpetrengende, </a:t>
            </a:r>
            <a:r>
              <a:rPr lang="en-GB" dirty="0" err="1" smtClean="0"/>
              <a:t>passiv</a:t>
            </a:r>
            <a:r>
              <a:rPr lang="en-GB" dirty="0"/>
              <a:t>, </a:t>
            </a:r>
            <a:r>
              <a:rPr lang="en-GB" dirty="0" err="1"/>
              <a:t>samarbeidsvillig</a:t>
            </a:r>
            <a:r>
              <a:rPr lang="en-GB" dirty="0"/>
              <a:t> </a:t>
            </a:r>
            <a:r>
              <a:rPr lang="en-GB" dirty="0" err="1"/>
              <a:t>og</a:t>
            </a:r>
            <a:r>
              <a:rPr lang="en-GB" dirty="0"/>
              <a:t> </a:t>
            </a:r>
            <a:r>
              <a:rPr lang="en-GB" dirty="0" err="1"/>
              <a:t>tradisjonell</a:t>
            </a:r>
            <a:r>
              <a:rPr lang="en-GB" dirty="0"/>
              <a:t>. </a:t>
            </a:r>
            <a:r>
              <a:rPr lang="en-GB" dirty="0" err="1"/>
              <a:t>Innvandrermannen</a:t>
            </a:r>
            <a:r>
              <a:rPr lang="en-GB" dirty="0"/>
              <a:t> </a:t>
            </a:r>
            <a:r>
              <a:rPr lang="en-GB" dirty="0" err="1"/>
              <a:t>kategoriseres</a:t>
            </a:r>
            <a:r>
              <a:rPr lang="en-GB" dirty="0"/>
              <a:t> </a:t>
            </a:r>
            <a:r>
              <a:rPr lang="en-GB" dirty="0" err="1"/>
              <a:t>som</a:t>
            </a:r>
            <a:r>
              <a:rPr lang="en-GB" dirty="0"/>
              <a:t> </a:t>
            </a:r>
            <a:r>
              <a:rPr lang="en-GB" dirty="0" err="1"/>
              <a:t>kvinnens</a:t>
            </a:r>
            <a:r>
              <a:rPr lang="en-GB" dirty="0"/>
              <a:t> alter ego, </a:t>
            </a:r>
            <a:r>
              <a:rPr lang="en-GB" dirty="0" err="1"/>
              <a:t>som</a:t>
            </a:r>
            <a:r>
              <a:rPr lang="en-GB" dirty="0"/>
              <a:t> </a:t>
            </a:r>
            <a:r>
              <a:rPr lang="en-GB" dirty="0" err="1"/>
              <a:t>autoritær</a:t>
            </a:r>
            <a:r>
              <a:rPr lang="en-GB" dirty="0"/>
              <a:t>, </a:t>
            </a:r>
            <a:r>
              <a:rPr lang="en-GB" dirty="0" err="1"/>
              <a:t>bakstreversk</a:t>
            </a:r>
            <a:r>
              <a:rPr lang="en-GB" dirty="0"/>
              <a:t>, </a:t>
            </a:r>
            <a:r>
              <a:rPr lang="en-GB" dirty="0" err="1"/>
              <a:t>fundamentalistisk</a:t>
            </a:r>
            <a:r>
              <a:rPr lang="en-GB" dirty="0"/>
              <a:t> </a:t>
            </a:r>
            <a:r>
              <a:rPr lang="en-GB" dirty="0" err="1"/>
              <a:t>og</a:t>
            </a:r>
            <a:r>
              <a:rPr lang="en-GB" dirty="0"/>
              <a:t> </a:t>
            </a:r>
            <a:r>
              <a:rPr lang="en-GB" dirty="0" err="1" smtClean="0"/>
              <a:t>patriarkalsk</a:t>
            </a:r>
            <a:r>
              <a:rPr lang="en-GB" dirty="0" smtClean="0"/>
              <a:t>.</a:t>
            </a:r>
          </a:p>
          <a:p>
            <a:endParaRPr lang="en-GB" dirty="0"/>
          </a:p>
          <a:p>
            <a:r>
              <a:rPr lang="en-GB" dirty="0" err="1" smtClean="0"/>
              <a:t>Kategorisering</a:t>
            </a:r>
            <a:r>
              <a:rPr lang="en-GB" dirty="0" smtClean="0"/>
              <a:t> </a:t>
            </a:r>
            <a:r>
              <a:rPr lang="en-GB" dirty="0" err="1"/>
              <a:t>av</a:t>
            </a:r>
            <a:r>
              <a:rPr lang="en-GB" dirty="0"/>
              <a:t> </a:t>
            </a:r>
            <a:r>
              <a:rPr lang="en-GB" dirty="0" smtClean="0"/>
              <a:t>for </a:t>
            </a:r>
            <a:r>
              <a:rPr lang="en-GB" dirty="0" err="1" smtClean="0"/>
              <a:t>eksempel</a:t>
            </a:r>
            <a:r>
              <a:rPr lang="en-GB" dirty="0" smtClean="0"/>
              <a:t> </a:t>
            </a:r>
            <a:r>
              <a:rPr lang="en-GB" dirty="0" err="1" smtClean="0"/>
              <a:t>familier</a:t>
            </a:r>
            <a:r>
              <a:rPr lang="en-GB" dirty="0"/>
              <a:t>, </a:t>
            </a:r>
            <a:r>
              <a:rPr lang="en-GB" dirty="0" err="1"/>
              <a:t>foreldreskap</a:t>
            </a:r>
            <a:r>
              <a:rPr lang="en-GB" dirty="0"/>
              <a:t> </a:t>
            </a:r>
            <a:r>
              <a:rPr lang="en-GB" dirty="0" err="1"/>
              <a:t>og</a:t>
            </a:r>
            <a:r>
              <a:rPr lang="en-GB" dirty="0"/>
              <a:t> </a:t>
            </a:r>
            <a:r>
              <a:rPr lang="en-GB" dirty="0" err="1"/>
              <a:t>omsorgspraksis</a:t>
            </a:r>
            <a:r>
              <a:rPr lang="en-GB" dirty="0"/>
              <a:t> </a:t>
            </a:r>
            <a:r>
              <a:rPr lang="en-GB" dirty="0" err="1" smtClean="0"/>
              <a:t>får</a:t>
            </a:r>
            <a:r>
              <a:rPr lang="en-GB" dirty="0" smtClean="0"/>
              <a:t> </a:t>
            </a:r>
            <a:r>
              <a:rPr lang="en-GB" dirty="0" err="1" smtClean="0"/>
              <a:t>konsekvenser</a:t>
            </a:r>
            <a:r>
              <a:rPr lang="en-GB" dirty="0" smtClean="0"/>
              <a:t> </a:t>
            </a:r>
            <a:r>
              <a:rPr lang="en-GB" dirty="0"/>
              <a:t>for </a:t>
            </a:r>
            <a:r>
              <a:rPr lang="en-GB" dirty="0" err="1"/>
              <a:t>profesjonell</a:t>
            </a:r>
            <a:r>
              <a:rPr lang="en-GB" dirty="0"/>
              <a:t> </a:t>
            </a:r>
            <a:r>
              <a:rPr lang="en-GB" dirty="0" err="1"/>
              <a:t>praksis</a:t>
            </a:r>
            <a:r>
              <a:rPr lang="en-GB" dirty="0"/>
              <a:t>, </a:t>
            </a:r>
            <a:r>
              <a:rPr lang="en-GB" dirty="0" err="1" smtClean="0"/>
              <a:t>altså</a:t>
            </a:r>
            <a:r>
              <a:rPr lang="en-GB" dirty="0" smtClean="0"/>
              <a:t> </a:t>
            </a:r>
            <a:r>
              <a:rPr lang="en-GB" dirty="0" err="1" smtClean="0"/>
              <a:t>hvordan</a:t>
            </a:r>
            <a:r>
              <a:rPr lang="en-GB" dirty="0" smtClean="0"/>
              <a:t> vi </a:t>
            </a:r>
            <a:r>
              <a:rPr lang="en-GB" dirty="0" err="1" smtClean="0"/>
              <a:t>oppfatter</a:t>
            </a:r>
            <a:r>
              <a:rPr lang="en-GB" dirty="0" smtClean="0"/>
              <a:t> </a:t>
            </a:r>
            <a:r>
              <a:rPr lang="en-GB" dirty="0" err="1" smtClean="0"/>
              <a:t>og</a:t>
            </a:r>
            <a:r>
              <a:rPr lang="en-GB" dirty="0" smtClean="0"/>
              <a:t> </a:t>
            </a:r>
            <a:r>
              <a:rPr lang="en-GB" dirty="0" err="1" smtClean="0"/>
              <a:t>behandler</a:t>
            </a:r>
            <a:r>
              <a:rPr lang="en-GB" dirty="0" smtClean="0"/>
              <a:t> folk. Den </a:t>
            </a:r>
            <a:r>
              <a:rPr lang="en-GB" dirty="0" err="1" smtClean="0"/>
              <a:t>får</a:t>
            </a:r>
            <a:r>
              <a:rPr lang="en-GB" dirty="0" smtClean="0"/>
              <a:t> </a:t>
            </a:r>
            <a:r>
              <a:rPr lang="en-GB" dirty="0" err="1" smtClean="0"/>
              <a:t>også</a:t>
            </a:r>
            <a:r>
              <a:rPr lang="en-GB" dirty="0" smtClean="0"/>
              <a:t> </a:t>
            </a:r>
            <a:r>
              <a:rPr lang="en-GB" dirty="0" err="1" smtClean="0"/>
              <a:t>betydning</a:t>
            </a:r>
            <a:r>
              <a:rPr lang="en-GB" dirty="0" smtClean="0"/>
              <a:t> for </a:t>
            </a:r>
            <a:r>
              <a:rPr lang="en-GB" dirty="0" err="1"/>
              <a:t>majoritetens</a:t>
            </a:r>
            <a:r>
              <a:rPr lang="en-GB" dirty="0"/>
              <a:t> </a:t>
            </a:r>
            <a:r>
              <a:rPr lang="en-GB" dirty="0" err="1" smtClean="0"/>
              <a:t>ofte</a:t>
            </a:r>
            <a:r>
              <a:rPr lang="en-GB" dirty="0" smtClean="0"/>
              <a:t> </a:t>
            </a:r>
            <a:r>
              <a:rPr lang="en-GB" dirty="0" err="1" smtClean="0"/>
              <a:t>dominerende</a:t>
            </a:r>
            <a:r>
              <a:rPr lang="en-GB" dirty="0" smtClean="0"/>
              <a:t> </a:t>
            </a:r>
            <a:r>
              <a:rPr lang="en-GB" dirty="0" err="1" smtClean="0"/>
              <a:t>posisjon</a:t>
            </a:r>
            <a:r>
              <a:rPr lang="en-GB" dirty="0"/>
              <a:t>.</a:t>
            </a:r>
            <a:r>
              <a:rPr lang="nb-NO" dirty="0"/>
              <a:t> </a:t>
            </a:r>
            <a:endParaRPr lang="nb-NO" dirty="0" smtClean="0"/>
          </a:p>
          <a:p>
            <a:endParaRPr lang="en-GB" dirty="0"/>
          </a:p>
          <a:p>
            <a:r>
              <a:rPr lang="nb-NO" dirty="0"/>
              <a:t>En bestemt kategorisering, for eksempel av godt foreldreskap, påvirker hvordan </a:t>
            </a:r>
            <a:r>
              <a:rPr lang="nb-NO" dirty="0" smtClean="0"/>
              <a:t>sosialarbeidere </a:t>
            </a:r>
            <a:r>
              <a:rPr lang="nb-NO" dirty="0"/>
              <a:t>vurderer en konkret omsorgspraksis som god eller </a:t>
            </a:r>
            <a:r>
              <a:rPr lang="nb-NO" dirty="0" smtClean="0"/>
              <a:t>dårlig. </a:t>
            </a:r>
          </a:p>
          <a:p>
            <a:endParaRPr lang="en-GB" dirty="0"/>
          </a:p>
          <a:p>
            <a:r>
              <a:rPr lang="nb-NO" dirty="0"/>
              <a:t>Hvordan sosiale og kulturelle grupper kategoriseres, og hvilke egenskaper og kvalifikasjoner de tillegges, </a:t>
            </a:r>
            <a:r>
              <a:rPr lang="nb-NO" dirty="0" smtClean="0"/>
              <a:t>er både </a:t>
            </a:r>
            <a:r>
              <a:rPr lang="nb-NO" dirty="0"/>
              <a:t>resultater </a:t>
            </a:r>
            <a:r>
              <a:rPr lang="nb-NO" dirty="0" smtClean="0"/>
              <a:t>av kommunikasjon og samhandling. Samtidig får kategoriseringen også konsekvenser </a:t>
            </a:r>
            <a:r>
              <a:rPr lang="nb-NO" dirty="0"/>
              <a:t>for </a:t>
            </a:r>
            <a:r>
              <a:rPr lang="nb-NO" dirty="0" smtClean="0"/>
              <a:t>samhandling og for </a:t>
            </a:r>
            <a:r>
              <a:rPr lang="nb-NO" dirty="0"/>
              <a:t>hvordan individer og grupper forstås og behandles. </a:t>
            </a:r>
          </a:p>
        </p:txBody>
      </p:sp>
      <p:sp>
        <p:nvSpPr>
          <p:cNvPr id="4" name="Slide Number Placeholder 3"/>
          <p:cNvSpPr>
            <a:spLocks noGrp="1"/>
          </p:cNvSpPr>
          <p:nvPr>
            <p:ph type="sldNum" sz="quarter" idx="10"/>
          </p:nvPr>
        </p:nvSpPr>
        <p:spPr/>
        <p:txBody>
          <a:bodyPr/>
          <a:lstStyle/>
          <a:p>
            <a:fld id="{539CA5A6-6F89-47DF-BA93-997314596F96}" type="slidenum">
              <a:rPr lang="nb-NO" smtClean="0"/>
              <a:t>6</a:t>
            </a:fld>
            <a:endParaRPr lang="nb-NO"/>
          </a:p>
        </p:txBody>
      </p:sp>
    </p:spTree>
    <p:extLst>
      <p:ext uri="{BB962C8B-B14F-4D97-AF65-F5344CB8AC3E}">
        <p14:creationId xmlns:p14="http://schemas.microsoft.com/office/powerpoint/2010/main" val="678914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39CA5A6-6F89-47DF-BA93-997314596F96}" type="slidenum">
              <a:rPr lang="nb-NO" smtClean="0"/>
              <a:t>8</a:t>
            </a:fld>
            <a:endParaRPr lang="nb-NO"/>
          </a:p>
        </p:txBody>
      </p:sp>
    </p:spTree>
    <p:extLst>
      <p:ext uri="{BB962C8B-B14F-4D97-AF65-F5344CB8AC3E}">
        <p14:creationId xmlns:p14="http://schemas.microsoft.com/office/powerpoint/2010/main" val="413783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39CA5A6-6F89-47DF-BA93-997314596F96}" type="slidenum">
              <a:rPr lang="nb-NO" smtClean="0"/>
              <a:t>9</a:t>
            </a:fld>
            <a:endParaRPr lang="nb-NO"/>
          </a:p>
        </p:txBody>
      </p:sp>
    </p:spTree>
    <p:extLst>
      <p:ext uri="{BB962C8B-B14F-4D97-AF65-F5344CB8AC3E}">
        <p14:creationId xmlns:p14="http://schemas.microsoft.com/office/powerpoint/2010/main" val="3345432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39CA5A6-6F89-47DF-BA93-997314596F96}" type="slidenum">
              <a:rPr lang="nb-NO" smtClean="0"/>
              <a:t>10</a:t>
            </a:fld>
            <a:endParaRPr lang="nb-NO"/>
          </a:p>
        </p:txBody>
      </p:sp>
    </p:spTree>
    <p:extLst>
      <p:ext uri="{BB962C8B-B14F-4D97-AF65-F5344CB8AC3E}">
        <p14:creationId xmlns:p14="http://schemas.microsoft.com/office/powerpoint/2010/main" val="347028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smtClean="0">
                <a:solidFill>
                  <a:schemeClr val="tx1"/>
                </a:solidFill>
                <a:effectLst/>
                <a:latin typeface="+mn-lt"/>
                <a:ea typeface="+mn-ea"/>
                <a:cs typeface="+mn-cs"/>
              </a:rPr>
              <a:t>Her ser vi hvordan sosialarbeideren kategoriserer de to familiene som forskjellige.</a:t>
            </a:r>
          </a:p>
          <a:p>
            <a:r>
              <a:rPr lang="nb-NO" sz="1200" kern="1200" dirty="0" err="1" smtClean="0">
                <a:solidFill>
                  <a:schemeClr val="tx1"/>
                </a:solidFill>
                <a:effectLst/>
                <a:latin typeface="+mn-lt"/>
                <a:ea typeface="+mn-ea"/>
                <a:cs typeface="+mn-cs"/>
              </a:rPr>
              <a:t>Gajrups</a:t>
            </a:r>
            <a:r>
              <a:rPr lang="nb-NO" sz="1200" kern="1200" dirty="0" smtClean="0">
                <a:solidFill>
                  <a:schemeClr val="tx1"/>
                </a:solidFill>
                <a:effectLst/>
                <a:latin typeface="+mn-lt"/>
                <a:ea typeface="+mn-ea"/>
                <a:cs typeface="+mn-cs"/>
              </a:rPr>
              <a:t> norske besøksfamilie beskrives i kasuset som resurssterk og positiv. Når det viser seg at plasseringen ikke fungerer forklarer sosialarbeideren dette ved å peke på en rekke forhold som beskrives som kontrasterende kulturelle forskjeller mellom </a:t>
            </a:r>
            <a:r>
              <a:rPr lang="nb-NO" sz="1200" kern="1200" dirty="0" err="1" smtClean="0">
                <a:solidFill>
                  <a:schemeClr val="tx1"/>
                </a:solidFill>
                <a:effectLst/>
                <a:latin typeface="+mn-lt"/>
                <a:ea typeface="+mn-ea"/>
                <a:cs typeface="+mn-cs"/>
              </a:rPr>
              <a:t>Gajrups</a:t>
            </a:r>
            <a:r>
              <a:rPr lang="nb-NO" sz="1200" kern="1200" dirty="0" smtClean="0">
                <a:solidFill>
                  <a:schemeClr val="tx1"/>
                </a:solidFill>
                <a:effectLst/>
                <a:latin typeface="+mn-lt"/>
                <a:ea typeface="+mn-ea"/>
                <a:cs typeface="+mn-cs"/>
              </a:rPr>
              <a:t> biologiske hjem og besøkshjemmet. Blant annet hvor ulike de to hjemmene ser ut materielt og estetisk, besøkshjemmet er ”vakkert møblert”, mens det biologiske hjemmet ”knapt møblert”. Når det gjelder verdier, sosiale relasjoner, forståelse av barndom og foreldreskap. Beskrives også de to familiene som forskjellige. Besøksfamiliens kulturelle verdier knyttet til samhandling, estetikk og foreldreskap beskrives som «normale» og innforstått som «bedre enn» </a:t>
            </a:r>
            <a:r>
              <a:rPr lang="nb-NO" sz="1200" kern="1200" dirty="0" err="1" smtClean="0">
                <a:solidFill>
                  <a:schemeClr val="tx1"/>
                </a:solidFill>
                <a:effectLst/>
                <a:latin typeface="+mn-lt"/>
                <a:ea typeface="+mn-ea"/>
                <a:cs typeface="+mn-cs"/>
              </a:rPr>
              <a:t>Gajrups</a:t>
            </a:r>
            <a:r>
              <a:rPr lang="nb-NO" sz="1200" kern="1200" dirty="0" smtClean="0">
                <a:solidFill>
                  <a:schemeClr val="tx1"/>
                </a:solidFill>
                <a:effectLst/>
                <a:latin typeface="+mn-lt"/>
                <a:ea typeface="+mn-ea"/>
                <a:cs typeface="+mn-cs"/>
              </a:rPr>
              <a:t> biologiske families verdier og levemåte. Idealiserte former for familieliv, foreldreskap og barndom, som besøksfamilien representerer med fritidsaktiviteter og organisert sosial omgang med andre, framtrer i kasuset som en målestokk for normalitet, i kontrast til den biologiske familiens avvikende familieliv. </a:t>
            </a:r>
            <a:endParaRPr lang="en-US"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Kasuset om </a:t>
            </a:r>
            <a:r>
              <a:rPr lang="nb-NO" sz="1200" kern="1200" dirty="0" err="1" smtClean="0">
                <a:solidFill>
                  <a:schemeClr val="tx1"/>
                </a:solidFill>
                <a:effectLst/>
                <a:latin typeface="+mn-lt"/>
                <a:ea typeface="+mn-ea"/>
                <a:cs typeface="+mn-cs"/>
              </a:rPr>
              <a:t>Gajrup</a:t>
            </a:r>
            <a:r>
              <a:rPr lang="nb-NO" sz="1200" kern="1200" dirty="0" smtClean="0">
                <a:solidFill>
                  <a:schemeClr val="tx1"/>
                </a:solidFill>
                <a:effectLst/>
                <a:latin typeface="+mn-lt"/>
                <a:ea typeface="+mn-ea"/>
                <a:cs typeface="+mn-cs"/>
              </a:rPr>
              <a:t> viser også hvordan kulturelle forhold brukes i vurdering, fortolkning og forklaring av hvorfor besøkshjemmet ikke fungerte. En eventuell betydning av forhold som klasse, (middelklasse versus arbeiderklasse) fattigdom (lite møbler i leiligheten..) eller morens psykiske problemer (sies at lider av stress og depresjon) underkommuniseres gjennom det sterke fokuset på kulturelle forskjeller mellom den norske og den indiske familien. </a:t>
            </a:r>
            <a:endParaRPr lang="en-US"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39CA5A6-6F89-47DF-BA93-997314596F96}" type="slidenum">
              <a:rPr lang="nb-NO" smtClean="0"/>
              <a:t>11</a:t>
            </a:fld>
            <a:endParaRPr lang="nb-NO"/>
          </a:p>
        </p:txBody>
      </p:sp>
    </p:spTree>
    <p:extLst>
      <p:ext uri="{BB962C8B-B14F-4D97-AF65-F5344CB8AC3E}">
        <p14:creationId xmlns:p14="http://schemas.microsoft.com/office/powerpoint/2010/main" val="22142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nb-NO" smtClean="0"/>
              <a:t>Klikk for å redigere tittelstil</a:t>
            </a:r>
            <a:endParaRPr lang="nb-NO" dirty="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smtClean="0"/>
              <a:t>Klikk for å redigere undertittelstil i malen</a:t>
            </a:r>
            <a:endParaRPr lang="nb-NO" dirty="0"/>
          </a:p>
        </p:txBody>
      </p:sp>
      <p:sp>
        <p:nvSpPr>
          <p:cNvPr id="13" name="Plassholder for tekst 12">
            <a:extLst>
              <a:ext uri="{FF2B5EF4-FFF2-40B4-BE49-F238E27FC236}">
                <a16:creationId xmlns:a16="http://schemas.microsoft.com/office/drawing/2014/main" xmlns="" id="{13C1365D-4C78-47E2-BB00-E802460A267F}"/>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pic>
        <p:nvPicPr>
          <p:cNvPr id="12" name="Bilde 11">
            <a:extLst>
              <a:ext uri="{FF2B5EF4-FFF2-40B4-BE49-F238E27FC236}">
                <a16:creationId xmlns:a16="http://schemas.microsoft.com/office/drawing/2014/main" xmlns="" id="{7EDEB9E3-FC37-4F28-A31A-942C5B1731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5" name="Bilde 14">
            <a:extLst>
              <a:ext uri="{FF2B5EF4-FFF2-40B4-BE49-F238E27FC236}">
                <a16:creationId xmlns:a16="http://schemas.microsoft.com/office/drawing/2014/main" xmlns="" id="{8C765CAD-F883-4556-8A24-D0AA5468F3A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6" name="Plassholder for tekst 12">
            <a:extLst>
              <a:ext uri="{FF2B5EF4-FFF2-40B4-BE49-F238E27FC236}">
                <a16:creationId xmlns:a16="http://schemas.microsoft.com/office/drawing/2014/main" xmlns="" id="{38D8242E-D141-45F0-BC84-05601E05B5A1}"/>
              </a:ext>
            </a:extLst>
          </p:cNvPr>
          <p:cNvSpPr>
            <a:spLocks noGrp="1"/>
          </p:cNvSpPr>
          <p:nvPr>
            <p:ph type="body" sz="quarter" idx="15" hasCustomPrompt="1"/>
          </p:nvPr>
        </p:nvSpPr>
        <p:spPr>
          <a:xfrm>
            <a:off x="971548" y="2448306"/>
            <a:ext cx="13008769" cy="276999"/>
          </a:xfrm>
        </p:spPr>
        <p:txBody>
          <a:bodyPr>
            <a:noAutofit/>
          </a:bodyPr>
          <a:lstStyle>
            <a:lvl1pPr marL="0" indent="0">
              <a:spcAft>
                <a:spcPts val="0"/>
              </a:spcAft>
              <a:buNone/>
              <a:defRPr sz="2000" b="0" cap="all" baseline="0"/>
            </a:lvl1pPr>
          </a:lstStyle>
          <a:p>
            <a:pPr lvl="0"/>
            <a:r>
              <a:rPr lang="nb-NO" noProof="0" dirty="0"/>
              <a:t>KLIKK FOR Å LEGGE TIL NAVN PÅ ENHET</a:t>
            </a:r>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eloverskrift stor">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4528153"/>
            <a:ext cx="15373922" cy="3323987"/>
          </a:xfrm>
        </p:spPr>
        <p:txBody>
          <a:bodyPr anchor="b">
            <a:normAutofit/>
          </a:bodyPr>
          <a:lstStyle>
            <a:lvl1pPr>
              <a:defRPr sz="12000" cap="all" baseline="0"/>
            </a:lvl1pPr>
          </a:lstStyle>
          <a:p>
            <a:r>
              <a:rPr lang="nb-NO" smtClean="0"/>
              <a:t>Klikk for å redigere tittelstil</a:t>
            </a:r>
            <a:endParaRPr lang="nb-NO" dirty="0"/>
          </a:p>
        </p:txBody>
      </p:sp>
      <p:sp>
        <p:nvSpPr>
          <p:cNvPr id="4" name="Plassholder for dato 3"/>
          <p:cNvSpPr>
            <a:spLocks noGrp="1"/>
          </p:cNvSpPr>
          <p:nvPr>
            <p:ph type="dt" sz="half" idx="10"/>
          </p:nvPr>
        </p:nvSpPr>
        <p:spPr/>
        <p:txBody>
          <a:bodyPr/>
          <a:lstStyle/>
          <a:p>
            <a:fld id="{C298E6FC-5BA3-4BC5-B4A3-8FB1E4A57DD3}" type="datetime1">
              <a:rPr lang="nb-NO" smtClean="0"/>
              <a:t>08.11.2018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pic>
        <p:nvPicPr>
          <p:cNvPr id="7" name="Bilde 6">
            <a:extLst>
              <a:ext uri="{FF2B5EF4-FFF2-40B4-BE49-F238E27FC236}">
                <a16:creationId xmlns:a16="http://schemas.microsoft.com/office/drawing/2014/main" xmlns="" id="{5B8F6B26-99A3-4903-BFE4-72CF07AA18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8" name="Bilde 7">
            <a:extLst>
              <a:ext uri="{FF2B5EF4-FFF2-40B4-BE49-F238E27FC236}">
                <a16:creationId xmlns:a16="http://schemas.microsoft.com/office/drawing/2014/main" xmlns="" id="{02C902D1-60DB-477F-8A58-1935CF18F31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5841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loverskrift liten">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972122" y="5560923"/>
            <a:ext cx="15373922" cy="2160591"/>
          </a:xfrm>
        </p:spPr>
        <p:txBody>
          <a:bodyPr anchor="b">
            <a:normAutofit/>
          </a:bodyPr>
          <a:lstStyle>
            <a:lvl1pPr>
              <a:defRPr sz="7800" cap="all" baseline="0"/>
            </a:lvl1pPr>
          </a:lstStyle>
          <a:p>
            <a:r>
              <a:rPr lang="nb-NO" smtClean="0"/>
              <a:t>Klikk for å redigere tittelstil</a:t>
            </a:r>
            <a:endParaRPr lang="nb-NO" dirty="0"/>
          </a:p>
        </p:txBody>
      </p:sp>
      <p:sp>
        <p:nvSpPr>
          <p:cNvPr id="4" name="Plassholder for dato 3"/>
          <p:cNvSpPr>
            <a:spLocks noGrp="1"/>
          </p:cNvSpPr>
          <p:nvPr>
            <p:ph type="dt" sz="half" idx="10"/>
          </p:nvPr>
        </p:nvSpPr>
        <p:spPr/>
        <p:txBody>
          <a:bodyPr/>
          <a:lstStyle/>
          <a:p>
            <a:fld id="{5DEF534A-93A8-4ED6-AE78-5C95D6B35226}" type="datetime1">
              <a:rPr lang="nb-NO" smtClean="0"/>
              <a:t>08.11.2018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pic>
        <p:nvPicPr>
          <p:cNvPr id="7" name="Bilde 6">
            <a:extLst>
              <a:ext uri="{FF2B5EF4-FFF2-40B4-BE49-F238E27FC236}">
                <a16:creationId xmlns:a16="http://schemas.microsoft.com/office/drawing/2014/main" xmlns="" id="{5946411A-5155-4AA9-9E39-054FB5556F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8" name="Bilde 7">
            <a:extLst>
              <a:ext uri="{FF2B5EF4-FFF2-40B4-BE49-F238E27FC236}">
                <a16:creationId xmlns:a16="http://schemas.microsoft.com/office/drawing/2014/main" xmlns="" id="{599246EC-BEA6-4AA9-82F8-62303EAE5B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Tree>
    <p:extLst>
      <p:ext uri="{BB962C8B-B14F-4D97-AF65-F5344CB8AC3E}">
        <p14:creationId xmlns:p14="http://schemas.microsoft.com/office/powerpoint/2010/main" val="2303826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og 3x tekstboks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4" name="Plassholder for dato 3"/>
          <p:cNvSpPr>
            <a:spLocks noGrp="1"/>
          </p:cNvSpPr>
          <p:nvPr>
            <p:ph type="dt" sz="half" idx="10"/>
          </p:nvPr>
        </p:nvSpPr>
        <p:spPr/>
        <p:txBody>
          <a:bodyPr/>
          <a:lstStyle/>
          <a:p>
            <a:fld id="{BF5421BC-9605-4300-B62B-3AAE62606B43}" type="datetime1">
              <a:rPr lang="nb-NO" smtClean="0"/>
              <a:t>08.11.2018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xmlns=""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10" name="Plassholder for tekst 6">
            <a:extLst>
              <a:ext uri="{FF2B5EF4-FFF2-40B4-BE49-F238E27FC236}">
                <a16:creationId xmlns:a16="http://schemas.microsoft.com/office/drawing/2014/main" xmlns="" id="{3633B4FE-1A74-4469-A955-AEC7C7511EFD}"/>
              </a:ext>
            </a:extLst>
          </p:cNvPr>
          <p:cNvSpPr>
            <a:spLocks noGrp="1"/>
          </p:cNvSpPr>
          <p:nvPr>
            <p:ph type="body" sz="quarter" idx="14"/>
          </p:nvPr>
        </p:nvSpPr>
        <p:spPr>
          <a:xfrm>
            <a:off x="11575448" y="3492436"/>
            <a:ext cx="4770596" cy="4680585"/>
          </a:xfrm>
          <a:prstGeom prst="rect">
            <a:avLst/>
          </a:prstGeom>
        </p:spPr>
        <p:txBody>
          <a:bodyPr lIns="0" tIns="0" rIns="0" bIns="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a:p>
        </p:txBody>
      </p:sp>
      <p:sp>
        <p:nvSpPr>
          <p:cNvPr id="11" name="Plassholder for tekst 6">
            <a:extLst>
              <a:ext uri="{FF2B5EF4-FFF2-40B4-BE49-F238E27FC236}">
                <a16:creationId xmlns:a16="http://schemas.microsoft.com/office/drawing/2014/main" xmlns=""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extLst>
      <p:ext uri="{BB962C8B-B14F-4D97-AF65-F5344CB8AC3E}">
        <p14:creationId xmlns:p14="http://schemas.microsoft.com/office/powerpoint/2010/main" val="54093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x tekstbokser og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xmlns="" id="{B69D269D-CF15-4DD4-9F8A-A45648ABC15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nb-NO" smtClean="0"/>
              <a:t>Klikk ikonet for å legge til et bilde</a:t>
            </a:r>
            <a:endParaRPr lang="en-US"/>
          </a:p>
        </p:txBody>
      </p:sp>
      <p:sp>
        <p:nvSpPr>
          <p:cNvPr id="2" name="Tittel 1"/>
          <p:cNvSpPr>
            <a:spLocks noGrp="1"/>
          </p:cNvSpPr>
          <p:nvPr>
            <p:ph type="title"/>
          </p:nvPr>
        </p:nvSpPr>
        <p:spPr>
          <a:xfrm>
            <a:off x="972121" y="2374096"/>
            <a:ext cx="10027253" cy="664797"/>
          </a:xfrm>
        </p:spPr>
        <p:txBody>
          <a:bodyPr>
            <a:normAutofit/>
          </a:bodyPr>
          <a:lstStyle/>
          <a:p>
            <a:r>
              <a:rPr lang="nb-NO" smtClean="0"/>
              <a:t>Klikk for å redigere tittelstil</a:t>
            </a:r>
            <a:endParaRPr lang="nb-NO" dirty="0"/>
          </a:p>
        </p:txBody>
      </p:sp>
      <p:sp>
        <p:nvSpPr>
          <p:cNvPr id="4" name="Plassholder for dato 3"/>
          <p:cNvSpPr>
            <a:spLocks noGrp="1"/>
          </p:cNvSpPr>
          <p:nvPr>
            <p:ph type="dt" sz="half" idx="10"/>
          </p:nvPr>
        </p:nvSpPr>
        <p:spPr/>
        <p:txBody>
          <a:bodyPr/>
          <a:lstStyle/>
          <a:p>
            <a:fld id="{664CB57E-4A1D-497C-B763-C8704F084D4D}" type="datetime1">
              <a:rPr lang="nb-NO" smtClean="0"/>
              <a:t>08.11.2018</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xmlns="" id="{193CDAAF-0A1D-4E30-BDF4-5F1522786F95}"/>
              </a:ext>
            </a:extLst>
          </p:cNvPr>
          <p:cNvSpPr>
            <a:spLocks noGrp="1"/>
          </p:cNvSpPr>
          <p:nvPr>
            <p:ph type="body" sz="quarter" idx="13"/>
          </p:nvPr>
        </p:nvSpPr>
        <p:spPr>
          <a:xfrm>
            <a:off x="972122" y="3492436"/>
            <a:ext cx="4770596" cy="4680585"/>
          </a:xfrm>
          <a:prstGeom prst="rect">
            <a:avLst/>
          </a:prstGeom>
        </p:spPr>
        <p:txBody>
          <a:bodyPr lIns="0" tIns="0" rIns="0" bIns="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11" name="Plassholder for tekst 6">
            <a:extLst>
              <a:ext uri="{FF2B5EF4-FFF2-40B4-BE49-F238E27FC236}">
                <a16:creationId xmlns:a16="http://schemas.microsoft.com/office/drawing/2014/main" xmlns="" id="{2B647C84-5C6A-4934-AF8B-33EB10411FEC}"/>
              </a:ext>
            </a:extLst>
          </p:cNvPr>
          <p:cNvSpPr>
            <a:spLocks noGrp="1"/>
          </p:cNvSpPr>
          <p:nvPr>
            <p:ph type="body" sz="quarter" idx="15"/>
          </p:nvPr>
        </p:nvSpPr>
        <p:spPr>
          <a:xfrm>
            <a:off x="6228778" y="3492436"/>
            <a:ext cx="4770596" cy="4680585"/>
          </a:xfrm>
          <a:prstGeom prst="rect">
            <a:avLst/>
          </a:prstGeom>
        </p:spPr>
        <p:txBody>
          <a:bodyPr lIns="0" tIns="0" rIns="0" bIns="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extLst>
      <p:ext uri="{BB962C8B-B14F-4D97-AF65-F5344CB8AC3E}">
        <p14:creationId xmlns:p14="http://schemas.microsoft.com/office/powerpoint/2010/main" val="3267297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9" name="Plassholder for bilde 2">
            <a:extLst>
              <a:ext uri="{FF2B5EF4-FFF2-40B4-BE49-F238E27FC236}">
                <a16:creationId xmlns:a16="http://schemas.microsoft.com/office/drawing/2014/main" xmlns="" id="{BBBCD936-BFAE-449A-8A24-0073D81BA783}"/>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lstStyle>
            <a:lvl1pPr marL="0" indent="0" algn="ctr">
              <a:buNone/>
              <a:defRPr sz="3000">
                <a:solidFill>
                  <a:schemeClr val="lt1"/>
                </a:solidFill>
              </a:defRPr>
            </a:lvl1pPr>
          </a:lstStyle>
          <a:p>
            <a:r>
              <a:rPr lang="nb-NO" smtClean="0"/>
              <a:t>Klikk ikonet for å legge til et bilde</a:t>
            </a:r>
            <a:endParaRPr lang="en-US"/>
          </a:p>
        </p:txBody>
      </p:sp>
      <p:sp>
        <p:nvSpPr>
          <p:cNvPr id="2" name="Tittel 1"/>
          <p:cNvSpPr>
            <a:spLocks noGrp="1"/>
          </p:cNvSpPr>
          <p:nvPr>
            <p:ph type="title"/>
          </p:nvPr>
        </p:nvSpPr>
        <p:spPr>
          <a:xfrm>
            <a:off x="972122" y="2374096"/>
            <a:ext cx="10027254" cy="664797"/>
          </a:xfrm>
        </p:spPr>
        <p:txBody>
          <a:bodyPr>
            <a:normAutofit/>
          </a:bodyPr>
          <a:lstStyle>
            <a:lvl1pPr>
              <a:defRPr/>
            </a:lvl1pPr>
          </a:lstStyle>
          <a:p>
            <a:r>
              <a:rPr lang="nb-NO" smtClean="0"/>
              <a:t>Klikk for å redigere tittelstil</a:t>
            </a:r>
            <a:endParaRPr lang="nb-NO" dirty="0"/>
          </a:p>
        </p:txBody>
      </p:sp>
      <p:sp>
        <p:nvSpPr>
          <p:cNvPr id="4" name="Plassholder for dato 3"/>
          <p:cNvSpPr>
            <a:spLocks noGrp="1"/>
          </p:cNvSpPr>
          <p:nvPr>
            <p:ph type="dt" sz="half" idx="10"/>
          </p:nvPr>
        </p:nvSpPr>
        <p:spPr/>
        <p:txBody>
          <a:bodyPr/>
          <a:lstStyle/>
          <a:p>
            <a:fld id="{AA3861B4-7071-4A76-81F5-C2B0260D0C10}" type="datetime1">
              <a:rPr lang="nb-NO" smtClean="0"/>
              <a:t>08.11.2018</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6">
            <a:extLst>
              <a:ext uri="{FF2B5EF4-FFF2-40B4-BE49-F238E27FC236}">
                <a16:creationId xmlns:a16="http://schemas.microsoft.com/office/drawing/2014/main" xmlns="" id="{193CDAAF-0A1D-4E30-BDF4-5F1522786F95}"/>
              </a:ext>
            </a:extLst>
          </p:cNvPr>
          <p:cNvSpPr>
            <a:spLocks noGrp="1"/>
          </p:cNvSpPr>
          <p:nvPr>
            <p:ph type="body" sz="quarter" idx="13"/>
          </p:nvPr>
        </p:nvSpPr>
        <p:spPr>
          <a:xfrm>
            <a:off x="972121" y="3492436"/>
            <a:ext cx="10027254" cy="4680585"/>
          </a:xfrm>
          <a:prstGeom prst="rect">
            <a:avLst/>
          </a:prstGeom>
        </p:spPr>
        <p:txBody>
          <a:bodyPr lIns="0" tIns="0" rIns="0" bIns="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extLst>
      <p:ext uri="{BB962C8B-B14F-4D97-AF65-F5344CB8AC3E}">
        <p14:creationId xmlns:p14="http://schemas.microsoft.com/office/powerpoint/2010/main" val="1062509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tekst og stort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xmlns="" id="{B69D269D-CF15-4DD4-9F8A-A45648ABC15B}"/>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chor="t" anchorCtr="1">
            <a:normAutofit/>
          </a:bodyPr>
          <a:lstStyle>
            <a:lvl1pPr marL="0" indent="0" algn="ctr">
              <a:buNone/>
              <a:defRPr sz="3000">
                <a:solidFill>
                  <a:schemeClr val="lt1"/>
                </a:solidFill>
              </a:defRPr>
            </a:lvl1pPr>
          </a:lstStyle>
          <a:p>
            <a:r>
              <a:rPr lang="nb-NO" smtClean="0"/>
              <a:t>Klikk ikonet for å legge til et bilde</a:t>
            </a:r>
            <a:endParaRPr lang="en-US"/>
          </a:p>
        </p:txBody>
      </p:sp>
      <p:sp>
        <p:nvSpPr>
          <p:cNvPr id="2" name="Tittel 1"/>
          <p:cNvSpPr>
            <a:spLocks noGrp="1"/>
          </p:cNvSpPr>
          <p:nvPr>
            <p:ph type="title"/>
          </p:nvPr>
        </p:nvSpPr>
        <p:spPr>
          <a:xfrm>
            <a:off x="972122" y="1709298"/>
            <a:ext cx="4860608" cy="1329595"/>
          </a:xfrm>
        </p:spPr>
        <p:txBody>
          <a:bodyPr/>
          <a:lstStyle/>
          <a:p>
            <a:r>
              <a:rPr lang="nb-NO" smtClean="0"/>
              <a:t>Klikk for å redigere tittelstil</a:t>
            </a:r>
            <a:endParaRPr lang="nb-NO" dirty="0"/>
          </a:p>
        </p:txBody>
      </p:sp>
      <p:sp>
        <p:nvSpPr>
          <p:cNvPr id="4" name="Plassholder for dato 3"/>
          <p:cNvSpPr>
            <a:spLocks noGrp="1"/>
          </p:cNvSpPr>
          <p:nvPr>
            <p:ph type="dt" sz="half" idx="10"/>
          </p:nvPr>
        </p:nvSpPr>
        <p:spPr/>
        <p:txBody>
          <a:bodyPr/>
          <a:lstStyle/>
          <a:p>
            <a:fld id="{5527800E-A1B0-4B3A-B645-EFF87E11228A}" type="datetime1">
              <a:rPr lang="nb-NO" smtClean="0"/>
              <a:t>08.11.2018</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dirty="0"/>
          </a:p>
        </p:txBody>
      </p:sp>
      <p:sp>
        <p:nvSpPr>
          <p:cNvPr id="6" name="Plassholder for lysbildenummer 5"/>
          <p:cNvSpPr>
            <a:spLocks noGrp="1"/>
          </p:cNvSpPr>
          <p:nvPr>
            <p:ph type="sldNum" sz="quarter" idx="12"/>
          </p:nvPr>
        </p:nvSpPr>
        <p:spPr/>
        <p:txBody>
          <a:bodyPr/>
          <a:lstStyle>
            <a:lvl1pPr algn="ctr">
              <a:defRPr>
                <a:solidFill>
                  <a:schemeClr val="dk1"/>
                </a:solidFill>
              </a:defRPr>
            </a:lvl1pPr>
          </a:lstStyle>
          <a:p>
            <a:fld id="{5751DFAA-887F-4071-8EAD-E8CA316FCF06}" type="slidenum">
              <a:rPr lang="nb-NO" smtClean="0"/>
              <a:pPr/>
              <a:t>‹#›</a:t>
            </a:fld>
            <a:endParaRPr lang="nb-NO"/>
          </a:p>
        </p:txBody>
      </p:sp>
      <p:sp>
        <p:nvSpPr>
          <p:cNvPr id="7" name="Plassholder for tekst 6">
            <a:extLst>
              <a:ext uri="{FF2B5EF4-FFF2-40B4-BE49-F238E27FC236}">
                <a16:creationId xmlns:a16="http://schemas.microsoft.com/office/drawing/2014/main" xmlns="" id="{193CDAAF-0A1D-4E30-BDF4-5F1522786F95}"/>
              </a:ext>
            </a:extLst>
          </p:cNvPr>
          <p:cNvSpPr>
            <a:spLocks noGrp="1"/>
          </p:cNvSpPr>
          <p:nvPr>
            <p:ph type="body" sz="quarter" idx="13"/>
          </p:nvPr>
        </p:nvSpPr>
        <p:spPr>
          <a:xfrm>
            <a:off x="972121" y="3492436"/>
            <a:ext cx="4860608" cy="4680585"/>
          </a:xfrm>
          <a:prstGeom prst="rect">
            <a:avLst/>
          </a:prstGeom>
        </p:spPr>
        <p:txBody>
          <a:bodyPr lIns="0" tIns="0" rIns="0" bIns="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Tree>
    <p:extLst>
      <p:ext uri="{BB962C8B-B14F-4D97-AF65-F5344CB8AC3E}">
        <p14:creationId xmlns:p14="http://schemas.microsoft.com/office/powerpoint/2010/main" val="4192639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elsides bilde">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xmlns="" id="{7E55B23D-A101-4B76-A4BE-631E88A6A755}"/>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smtClean="0"/>
              <a:t>Klikk ikonet for å legge til et bilde</a:t>
            </a:r>
            <a:endParaRPr lang="en-US" dirty="0"/>
          </a:p>
        </p:txBody>
      </p:sp>
      <p:sp>
        <p:nvSpPr>
          <p:cNvPr id="2" name="Plassholder for dato 1"/>
          <p:cNvSpPr>
            <a:spLocks noGrp="1"/>
          </p:cNvSpPr>
          <p:nvPr>
            <p:ph type="dt" sz="half" idx="10"/>
          </p:nvPr>
        </p:nvSpPr>
        <p:spPr/>
        <p:txBody>
          <a:bodyPr/>
          <a:lstStyle>
            <a:lvl1pPr>
              <a:defRPr>
                <a:solidFill>
                  <a:schemeClr val="accent1"/>
                </a:solidFill>
              </a:defRPr>
            </a:lvl1pPr>
          </a:lstStyle>
          <a:p>
            <a:fld id="{1BE74B55-E325-4B3D-9C10-A8337CB6D1C1}" type="datetime1">
              <a:rPr lang="nb-NO" smtClean="0"/>
              <a:t>08.11.2018</a:t>
            </a:fld>
            <a:endParaRPr lang="nb-NO"/>
          </a:p>
        </p:txBody>
      </p:sp>
      <p:sp>
        <p:nvSpPr>
          <p:cNvPr id="3" name="Plassholder for bunntekst 2"/>
          <p:cNvSpPr>
            <a:spLocks noGrp="1"/>
          </p:cNvSpPr>
          <p:nvPr>
            <p:ph type="ftr" sz="quarter" idx="11"/>
          </p:nvPr>
        </p:nvSpPr>
        <p:spPr/>
        <p:txBody>
          <a:bodyPr/>
          <a:lstStyle>
            <a:lvl1pPr>
              <a:defRPr>
                <a:solidFill>
                  <a:schemeClr val="accent1"/>
                </a:solidFill>
              </a:defRPr>
            </a:lvl1pPr>
          </a:lstStyle>
          <a:p>
            <a:endParaRPr lang="nb-NO"/>
          </a:p>
        </p:txBody>
      </p:sp>
      <p:sp>
        <p:nvSpPr>
          <p:cNvPr id="4" name="Plassholder for lysbildenummer 3"/>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11" name="Plassholder for tekst 10">
            <a:extLst>
              <a:ext uri="{FF2B5EF4-FFF2-40B4-BE49-F238E27FC236}">
                <a16:creationId xmlns:a16="http://schemas.microsoft.com/office/drawing/2014/main" xmlns="" id="{10E39287-A8EF-4C34-A1FC-3948F2552699}"/>
              </a:ext>
            </a:extLst>
          </p:cNvPr>
          <p:cNvSpPr>
            <a:spLocks noGrp="1" noChangeAspect="1"/>
          </p:cNvSpPr>
          <p:nvPr>
            <p:ph type="body" idx="13" hasCustomPrompt="1"/>
          </p:nvPr>
        </p:nvSpPr>
        <p:spPr>
          <a:xfrm>
            <a:off x="972122" y="972123"/>
            <a:ext cx="1002794" cy="594981"/>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xmlns="" id="{10B431D3-7494-4FBC-B3D0-A66DB1B545B5}"/>
              </a:ext>
            </a:extLst>
          </p:cNvPr>
          <p:cNvSpPr>
            <a:spLocks noGrp="1" noChangeAspect="1"/>
          </p:cNvSpPr>
          <p:nvPr>
            <p:ph type="body" sz="quarter" idx="14" hasCustomPrompt="1"/>
          </p:nvPr>
        </p:nvSpPr>
        <p:spPr>
          <a:xfrm>
            <a:off x="972122" y="8774297"/>
            <a:ext cx="2314800" cy="272958"/>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1304279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tatsi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72122" y="4517203"/>
            <a:ext cx="15373922" cy="3240887"/>
          </a:xfrm>
        </p:spPr>
        <p:txBody>
          <a:bodyPr anchor="b">
            <a:normAutofit/>
          </a:bodyPr>
          <a:lstStyle>
            <a:lvl1pPr>
              <a:defRPr sz="7800" cap="all" baseline="0"/>
            </a:lvl1pPr>
          </a:lstStyle>
          <a:p>
            <a:r>
              <a:rPr lang="nb-NO" dirty="0"/>
              <a:t>Klikk for å legge til sitat</a:t>
            </a:r>
          </a:p>
        </p:txBody>
      </p:sp>
      <p:sp>
        <p:nvSpPr>
          <p:cNvPr id="4" name="Plassholder for dato 3"/>
          <p:cNvSpPr>
            <a:spLocks noGrp="1"/>
          </p:cNvSpPr>
          <p:nvPr>
            <p:ph type="dt" sz="half" idx="10"/>
          </p:nvPr>
        </p:nvSpPr>
        <p:spPr/>
        <p:txBody>
          <a:bodyPr/>
          <a:lstStyle/>
          <a:p>
            <a:fld id="{8DDABEC5-12F4-46EB-AA72-AD9927381BB3}" type="datetime1">
              <a:rPr lang="nb-NO" smtClean="0"/>
              <a:t>08.11.2018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Plassholder for tekst 7">
            <a:extLst>
              <a:ext uri="{FF2B5EF4-FFF2-40B4-BE49-F238E27FC236}">
                <a16:creationId xmlns:a16="http://schemas.microsoft.com/office/drawing/2014/main" xmlns=""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lvl1pPr>
          </a:lstStyle>
          <a:p>
            <a:pPr lvl="0"/>
            <a:r>
              <a:rPr lang="en-US" dirty="0" err="1"/>
              <a:t>Sitert</a:t>
            </a:r>
            <a:r>
              <a:rPr lang="en-US" dirty="0"/>
              <a:t> </a:t>
            </a:r>
            <a:r>
              <a:rPr lang="en-US" dirty="0" err="1"/>
              <a:t>Kilde</a:t>
            </a:r>
            <a:endParaRPr lang="en-US" dirty="0"/>
          </a:p>
        </p:txBody>
      </p:sp>
    </p:spTree>
    <p:extLst>
      <p:ext uri="{BB962C8B-B14F-4D97-AF65-F5344CB8AC3E}">
        <p14:creationId xmlns:p14="http://schemas.microsoft.com/office/powerpoint/2010/main" val="90771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itatside /m bildebakgrunn">
    <p:bg>
      <p:bgPr>
        <a:solidFill>
          <a:schemeClr val="lt1"/>
        </a:solidFill>
        <a:effectLst/>
      </p:bgPr>
    </p:bg>
    <p:spTree>
      <p:nvGrpSpPr>
        <p:cNvPr id="1" name=""/>
        <p:cNvGrpSpPr/>
        <p:nvPr/>
      </p:nvGrpSpPr>
      <p:grpSpPr>
        <a:xfrm>
          <a:off x="0" y="0"/>
          <a:ext cx="0" cy="0"/>
          <a:chOff x="0" y="0"/>
          <a:chExt cx="0" cy="0"/>
        </a:xfrm>
      </p:grpSpPr>
      <p:sp>
        <p:nvSpPr>
          <p:cNvPr id="13" name="Plassholder for bilde 2">
            <a:extLst>
              <a:ext uri="{FF2B5EF4-FFF2-40B4-BE49-F238E27FC236}">
                <a16:creationId xmlns:a16="http://schemas.microsoft.com/office/drawing/2014/main" xmlns="" id="{CCCE99AD-0406-40AA-BCE7-C39ABF192C27}"/>
              </a:ext>
            </a:extLst>
          </p:cNvPr>
          <p:cNvSpPr>
            <a:spLocks noGrp="1"/>
          </p:cNvSpPr>
          <p:nvPr>
            <p:ph type="pic" sz="quarter" idx="16"/>
          </p:nvPr>
        </p:nvSpPr>
        <p:spPr>
          <a:xfrm>
            <a:off x="0" y="0"/>
            <a:ext cx="1734502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smtClean="0"/>
              <a:t>Klikk ikonet for å legge til et bilde</a:t>
            </a:r>
            <a:endParaRPr lang="en-US" dirty="0"/>
          </a:p>
        </p:txBody>
      </p:sp>
      <p:sp>
        <p:nvSpPr>
          <p:cNvPr id="2" name="Tittel 1"/>
          <p:cNvSpPr>
            <a:spLocks noGrp="1"/>
          </p:cNvSpPr>
          <p:nvPr>
            <p:ph type="title" hasCustomPrompt="1"/>
          </p:nvPr>
        </p:nvSpPr>
        <p:spPr>
          <a:xfrm>
            <a:off x="972122" y="5597499"/>
            <a:ext cx="15373922" cy="2160591"/>
          </a:xfrm>
        </p:spPr>
        <p:txBody>
          <a:bodyPr anchor="b">
            <a:normAutofit/>
          </a:bodyPr>
          <a:lstStyle>
            <a:lvl1pPr>
              <a:defRPr sz="7800" cap="all" baseline="0">
                <a:solidFill>
                  <a:schemeClr val="accent1"/>
                </a:solidFill>
              </a:defRPr>
            </a:lvl1pPr>
          </a:lstStyle>
          <a:p>
            <a:r>
              <a:rPr lang="nb-NO" dirty="0"/>
              <a:t>Klikk for å legge til sitat</a:t>
            </a:r>
          </a:p>
        </p:txBody>
      </p:sp>
      <p:sp>
        <p:nvSpPr>
          <p:cNvPr id="4" name="Plassholder for dato 3"/>
          <p:cNvSpPr>
            <a:spLocks noGrp="1"/>
          </p:cNvSpPr>
          <p:nvPr>
            <p:ph type="dt" sz="half" idx="10"/>
          </p:nvPr>
        </p:nvSpPr>
        <p:spPr/>
        <p:txBody>
          <a:bodyPr/>
          <a:lstStyle>
            <a:lvl1pPr>
              <a:defRPr>
                <a:solidFill>
                  <a:schemeClr val="accent1"/>
                </a:solidFill>
              </a:defRPr>
            </a:lvl1pPr>
          </a:lstStyle>
          <a:p>
            <a:fld id="{A1BA4509-3936-41C6-A956-7710F38C4B2B}" type="datetime1">
              <a:rPr lang="nb-NO" smtClean="0"/>
              <a:t>08.11.2018</a:t>
            </a:fld>
            <a:endParaRPr lang="nb-NO"/>
          </a:p>
        </p:txBody>
      </p:sp>
      <p:sp>
        <p:nvSpPr>
          <p:cNvPr id="5" name="Plassholder for bunntekst 4"/>
          <p:cNvSpPr>
            <a:spLocks noGrp="1"/>
          </p:cNvSpPr>
          <p:nvPr>
            <p:ph type="ftr" sz="quarter" idx="11"/>
          </p:nvPr>
        </p:nvSpPr>
        <p:spPr/>
        <p:txBody>
          <a:bodyPr/>
          <a:lstStyle>
            <a:lvl1pPr>
              <a:defRPr>
                <a:solidFill>
                  <a:schemeClr val="accent1"/>
                </a:solidFill>
              </a:defRPr>
            </a:lvl1pPr>
          </a:lstStyle>
          <a:p>
            <a:endParaRPr lang="nb-NO"/>
          </a:p>
        </p:txBody>
      </p:sp>
      <p:sp>
        <p:nvSpPr>
          <p:cNvPr id="6" name="Plassholder for lysbildenummer 5"/>
          <p:cNvSpPr>
            <a:spLocks noGrp="1"/>
          </p:cNvSpPr>
          <p:nvPr>
            <p:ph type="sldNum" sz="quarter" idx="12"/>
          </p:nvPr>
        </p:nvSpPr>
        <p:spPr/>
        <p:txBody>
          <a:bodyPr/>
          <a:lstStyle>
            <a:lvl1pPr>
              <a:defRPr>
                <a:solidFill>
                  <a:schemeClr val="accent1"/>
                </a:solidFill>
              </a:defRPr>
            </a:lvl1pPr>
          </a:lstStyle>
          <a:p>
            <a:fld id="{5751DFAA-887F-4071-8EAD-E8CA316FCF06}" type="slidenum">
              <a:rPr lang="nb-NO" smtClean="0"/>
              <a:pPr/>
              <a:t>‹#›</a:t>
            </a:fld>
            <a:endParaRPr lang="nb-NO"/>
          </a:p>
        </p:txBody>
      </p:sp>
      <p:sp>
        <p:nvSpPr>
          <p:cNvPr id="7" name="Plassholder for tekst 7">
            <a:extLst>
              <a:ext uri="{FF2B5EF4-FFF2-40B4-BE49-F238E27FC236}">
                <a16:creationId xmlns:a16="http://schemas.microsoft.com/office/drawing/2014/main" xmlns="" id="{A523B242-05F3-4E7B-8EDE-994BA2F083D7}"/>
              </a:ext>
            </a:extLst>
          </p:cNvPr>
          <p:cNvSpPr>
            <a:spLocks noGrp="1"/>
          </p:cNvSpPr>
          <p:nvPr>
            <p:ph type="body" sz="quarter" idx="13" hasCustomPrompt="1"/>
          </p:nvPr>
        </p:nvSpPr>
        <p:spPr>
          <a:xfrm>
            <a:off x="972122" y="7956995"/>
            <a:ext cx="15373922" cy="276999"/>
          </a:xfrm>
        </p:spPr>
        <p:txBody>
          <a:bodyPr>
            <a:normAutofit/>
          </a:bodyPr>
          <a:lstStyle>
            <a:lvl1pPr marL="0" indent="0">
              <a:buNone/>
              <a:defRPr sz="1800" cap="all" baseline="0">
                <a:solidFill>
                  <a:schemeClr val="accent1"/>
                </a:solidFill>
              </a:defRPr>
            </a:lvl1pPr>
          </a:lstStyle>
          <a:p>
            <a:pPr lvl="0"/>
            <a:r>
              <a:rPr lang="en-US" dirty="0" err="1"/>
              <a:t>Sitert</a:t>
            </a:r>
            <a:r>
              <a:rPr lang="en-US" dirty="0"/>
              <a:t> </a:t>
            </a:r>
            <a:r>
              <a:rPr lang="en-US" dirty="0" err="1"/>
              <a:t>Kilde</a:t>
            </a:r>
            <a:endParaRPr lang="en-US" dirty="0"/>
          </a:p>
        </p:txBody>
      </p:sp>
      <p:sp>
        <p:nvSpPr>
          <p:cNvPr id="11" name="Plassholder for tekst 10">
            <a:extLst>
              <a:ext uri="{FF2B5EF4-FFF2-40B4-BE49-F238E27FC236}">
                <a16:creationId xmlns:a16="http://schemas.microsoft.com/office/drawing/2014/main" xmlns="" id="{A4AE70EA-EB2B-4642-8AB7-DC90C3F6A3D9}"/>
              </a:ext>
            </a:extLst>
          </p:cNvPr>
          <p:cNvSpPr>
            <a:spLocks noGrp="1" noChangeAspect="1"/>
          </p:cNvSpPr>
          <p:nvPr>
            <p:ph type="body" idx="14" hasCustomPrompt="1"/>
          </p:nvPr>
        </p:nvSpPr>
        <p:spPr>
          <a:xfrm>
            <a:off x="972122" y="972123"/>
            <a:ext cx="1002794" cy="594981"/>
          </a:xfrm>
          <a:blipFill>
            <a:blip r:embed="rId3"/>
            <a:stretch>
              <a:fillRect/>
            </a:stretch>
          </a:blipFill>
        </p:spPr>
        <p:txBody>
          <a:bodyPr>
            <a:noAutofit/>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
        <p:nvSpPr>
          <p:cNvPr id="12" name="Plassholder for tekst 11">
            <a:extLst>
              <a:ext uri="{FF2B5EF4-FFF2-40B4-BE49-F238E27FC236}">
                <a16:creationId xmlns:a16="http://schemas.microsoft.com/office/drawing/2014/main" xmlns="" id="{52CA5463-497B-4D4A-821F-C1642E29C5EC}"/>
              </a:ext>
            </a:extLst>
          </p:cNvPr>
          <p:cNvSpPr>
            <a:spLocks noGrp="1" noChangeAspect="1"/>
          </p:cNvSpPr>
          <p:nvPr>
            <p:ph type="body" sz="quarter" idx="15" hasCustomPrompt="1"/>
          </p:nvPr>
        </p:nvSpPr>
        <p:spPr>
          <a:xfrm>
            <a:off x="972122" y="8774297"/>
            <a:ext cx="2314800" cy="272958"/>
          </a:xfrm>
          <a:prstGeom prst="rect">
            <a:avLst/>
          </a:prstGeom>
          <a:blipFill>
            <a:blip r:embed="rId4"/>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US"/>
          </a:p>
        </p:txBody>
      </p:sp>
    </p:spTree>
    <p:extLst>
      <p:ext uri="{BB962C8B-B14F-4D97-AF65-F5344CB8AC3E}">
        <p14:creationId xmlns:p14="http://schemas.microsoft.com/office/powerpoint/2010/main" val="3725703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972122" y="3492436"/>
            <a:ext cx="7380922" cy="4680585"/>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8965122" y="3492436"/>
            <a:ext cx="7380922" cy="4680585"/>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C5782098-8922-497A-A801-DB9651A894B2}" type="datetime1">
              <a:rPr lang="nb-NO" smtClean="0"/>
              <a:t>08.11.2018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213274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9876034" cy="2160591"/>
          </a:xfrm>
        </p:spPr>
        <p:txBody>
          <a:bodyPr anchor="b">
            <a:normAutofit/>
          </a:bodyPr>
          <a:lstStyle>
            <a:lvl1pPr algn="l">
              <a:defRPr sz="7800"/>
            </a:lvl1pPr>
          </a:lstStyle>
          <a:p>
            <a:r>
              <a:rPr lang="nb-NO" smtClean="0"/>
              <a:t>Klikk for å redigere tittelstil</a:t>
            </a:r>
            <a:endParaRPr lang="nb-NO" dirty="0"/>
          </a:p>
        </p:txBody>
      </p:sp>
      <p:sp>
        <p:nvSpPr>
          <p:cNvPr id="3" name="Undertittel 2"/>
          <p:cNvSpPr>
            <a:spLocks noGrp="1"/>
          </p:cNvSpPr>
          <p:nvPr>
            <p:ph type="subTitle" idx="1"/>
          </p:nvPr>
        </p:nvSpPr>
        <p:spPr>
          <a:xfrm>
            <a:off x="972121" y="5489579"/>
            <a:ext cx="9876034"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smtClean="0"/>
              <a:t>Klikk for å redigere undertittelstil i malen</a:t>
            </a:r>
            <a:endParaRPr lang="nb-NO" dirty="0"/>
          </a:p>
        </p:txBody>
      </p:sp>
      <p:sp>
        <p:nvSpPr>
          <p:cNvPr id="18" name="Plassholder for bilde 2">
            <a:extLst>
              <a:ext uri="{FF2B5EF4-FFF2-40B4-BE49-F238E27FC236}">
                <a16:creationId xmlns:a16="http://schemas.microsoft.com/office/drawing/2014/main" xmlns="" id="{09618C08-F29C-40C4-8567-0AA16331659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normAutofit/>
          </a:bodyPr>
          <a:lstStyle>
            <a:lvl1pPr marL="0" indent="0" algn="ctr">
              <a:buNone/>
              <a:defRPr sz="3000"/>
            </a:lvl1pPr>
          </a:lstStyle>
          <a:p>
            <a:r>
              <a:rPr lang="nb-NO" smtClean="0"/>
              <a:t>Klikk ikonet for å legge til et bilde</a:t>
            </a:r>
            <a:endParaRPr lang="en-US"/>
          </a:p>
        </p:txBody>
      </p:sp>
      <p:pic>
        <p:nvPicPr>
          <p:cNvPr id="15" name="Bilde 14">
            <a:extLst>
              <a:ext uri="{FF2B5EF4-FFF2-40B4-BE49-F238E27FC236}">
                <a16:creationId xmlns:a16="http://schemas.microsoft.com/office/drawing/2014/main" xmlns="" id="{EB7504F6-17C0-4CF5-AFB2-3A80CB35E3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6" name="Bilde 15">
            <a:extLst>
              <a:ext uri="{FF2B5EF4-FFF2-40B4-BE49-F238E27FC236}">
                <a16:creationId xmlns:a16="http://schemas.microsoft.com/office/drawing/2014/main" xmlns="" id="{FD129A97-EA60-4B25-BBB4-F86EEC91CD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7" name="Plassholder for tekst 12">
            <a:extLst>
              <a:ext uri="{FF2B5EF4-FFF2-40B4-BE49-F238E27FC236}">
                <a16:creationId xmlns:a16="http://schemas.microsoft.com/office/drawing/2014/main" xmlns="" id="{9C1D9DB1-9D14-48E4-B639-36A543DBA3EA}"/>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21" name="Plassholder for tekst 12">
            <a:extLst>
              <a:ext uri="{FF2B5EF4-FFF2-40B4-BE49-F238E27FC236}">
                <a16:creationId xmlns:a16="http://schemas.microsoft.com/office/drawing/2014/main" xmlns="" id="{94888770-29E5-45E6-8B22-964B9DFB6FB1}"/>
              </a:ext>
            </a:extLst>
          </p:cNvPr>
          <p:cNvSpPr>
            <a:spLocks noGrp="1"/>
          </p:cNvSpPr>
          <p:nvPr>
            <p:ph type="body" sz="quarter" idx="15" hasCustomPrompt="1"/>
          </p:nvPr>
        </p:nvSpPr>
        <p:spPr>
          <a:xfrm>
            <a:off x="971548" y="2448306"/>
            <a:ext cx="9876034" cy="276999"/>
          </a:xfrm>
        </p:spPr>
        <p:txBody>
          <a:bodyPr>
            <a:noAutofit/>
          </a:bodyPr>
          <a:lstStyle>
            <a:lvl1pPr marL="0" indent="0">
              <a:spcAft>
                <a:spcPts val="0"/>
              </a:spcAft>
              <a:buNone/>
              <a:defRPr sz="2000" b="0" cap="all" baseline="0"/>
            </a:lvl1pPr>
          </a:lstStyle>
          <a:p>
            <a:pPr lvl="0"/>
            <a:r>
              <a:rPr lang="nb-NO" noProof="0" dirty="0"/>
              <a:t>KLIKK FOR Å LEGGE TIL NAVN PÅ ENHET</a:t>
            </a:r>
          </a:p>
        </p:txBody>
      </p:sp>
    </p:spTree>
    <p:extLst>
      <p:ext uri="{BB962C8B-B14F-4D97-AF65-F5344CB8AC3E}">
        <p14:creationId xmlns:p14="http://schemas.microsoft.com/office/powerpoint/2010/main" val="3490294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72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nb-NO" smtClean="0"/>
              <a:t>Rediger tekststiler i malen</a:t>
            </a:r>
          </a:p>
        </p:txBody>
      </p:sp>
      <p:sp>
        <p:nvSpPr>
          <p:cNvPr id="4" name="Plassholder for innhold 3"/>
          <p:cNvSpPr>
            <a:spLocks noGrp="1"/>
          </p:cNvSpPr>
          <p:nvPr>
            <p:ph sz="half" idx="2"/>
          </p:nvPr>
        </p:nvSpPr>
        <p:spPr>
          <a:xfrm>
            <a:off x="972122" y="3954101"/>
            <a:ext cx="7380922" cy="4218921"/>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p:nvPr>
        </p:nvSpPr>
        <p:spPr>
          <a:xfrm>
            <a:off x="8965122" y="3492436"/>
            <a:ext cx="7380922" cy="461665"/>
          </a:xfrm>
        </p:spPr>
        <p:txBody>
          <a:bodyPr anchor="b">
            <a:normAutofit/>
          </a:bodyPr>
          <a:lstStyle>
            <a:lvl1pPr marL="0" indent="0">
              <a:spcAft>
                <a:spcPts val="0"/>
              </a:spcAft>
              <a:buNone/>
              <a:defRPr sz="3000" b="1"/>
            </a:lvl1pPr>
            <a:lvl2pPr marL="650138" indent="0">
              <a:buNone/>
              <a:defRPr sz="2844" b="1"/>
            </a:lvl2pPr>
            <a:lvl3pPr marL="1300277" indent="0">
              <a:buNone/>
              <a:defRPr sz="2560" b="1"/>
            </a:lvl3pPr>
            <a:lvl4pPr marL="1950415" indent="0">
              <a:buNone/>
              <a:defRPr sz="2275" b="1"/>
            </a:lvl4pPr>
            <a:lvl5pPr marL="2600554" indent="0">
              <a:buNone/>
              <a:defRPr sz="2275" b="1"/>
            </a:lvl5pPr>
            <a:lvl6pPr marL="3250692" indent="0">
              <a:buNone/>
              <a:defRPr sz="2275" b="1"/>
            </a:lvl6pPr>
            <a:lvl7pPr marL="3900830" indent="0">
              <a:buNone/>
              <a:defRPr sz="2275" b="1"/>
            </a:lvl7pPr>
            <a:lvl8pPr marL="4550969" indent="0">
              <a:buNone/>
              <a:defRPr sz="2275" b="1"/>
            </a:lvl8pPr>
            <a:lvl9pPr marL="5201107" indent="0">
              <a:buNone/>
              <a:defRPr sz="2275" b="1"/>
            </a:lvl9pPr>
          </a:lstStyle>
          <a:p>
            <a:pPr lvl="0"/>
            <a:r>
              <a:rPr lang="nb-NO" smtClean="0"/>
              <a:t>Rediger tekststiler i malen</a:t>
            </a:r>
          </a:p>
        </p:txBody>
      </p:sp>
      <p:sp>
        <p:nvSpPr>
          <p:cNvPr id="6" name="Plassholder for innhold 5"/>
          <p:cNvSpPr>
            <a:spLocks noGrp="1"/>
          </p:cNvSpPr>
          <p:nvPr>
            <p:ph sz="quarter" idx="4"/>
          </p:nvPr>
        </p:nvSpPr>
        <p:spPr>
          <a:xfrm>
            <a:off x="8965122" y="3954101"/>
            <a:ext cx="7380922" cy="4218921"/>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CACF3DA4-7D07-43A5-B4D5-0BAF123BCFC2}" type="datetime1">
              <a:rPr lang="nb-NO" smtClean="0"/>
              <a:t>08.11.2018</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a:extLst>
              <a:ext uri="{FF2B5EF4-FFF2-40B4-BE49-F238E27FC236}">
                <a16:creationId xmlns:a16="http://schemas.microsoft.com/office/drawing/2014/main" xmlns="" id="{2DA985E1-7DD2-458A-A77D-21904FB8115C}"/>
              </a:ext>
            </a:extLst>
          </p:cNvPr>
          <p:cNvSpPr>
            <a:spLocks noGrp="1"/>
          </p:cNvSpPr>
          <p:nvPr>
            <p:ph type="title"/>
          </p:nvPr>
        </p:nvSpPr>
        <p:spPr/>
        <p:txBody>
          <a:bodyPr/>
          <a:lstStyle/>
          <a:p>
            <a:r>
              <a:rPr lang="nb-NO" smtClean="0"/>
              <a:t>Klikk for å redigere tittelstil</a:t>
            </a:r>
            <a:endParaRPr lang="en-US"/>
          </a:p>
        </p:txBody>
      </p:sp>
    </p:spTree>
    <p:extLst>
      <p:ext uri="{BB962C8B-B14F-4D97-AF65-F5344CB8AC3E}">
        <p14:creationId xmlns:p14="http://schemas.microsoft.com/office/powerpoint/2010/main" val="3084663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68C00332-4353-4A99-B193-DC663127A325}" type="datetime1">
              <a:rPr lang="nb-NO" smtClean="0"/>
              <a:t>08.11.2018</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F3FFAD8-24C9-48FE-A12F-B9CAC0C29339}" type="datetime1">
              <a:rPr lang="nb-NO" smtClean="0"/>
              <a:t>08.11.2018</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Kapittelside">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722" y="2175646"/>
            <a:ext cx="16801582" cy="7147156"/>
          </a:xfrm>
          <a:prstGeom prst="rect">
            <a:avLst/>
          </a:prstGeom>
        </p:spPr>
      </p:pic>
      <p:sp>
        <p:nvSpPr>
          <p:cNvPr id="2" name="Tittel 1"/>
          <p:cNvSpPr>
            <a:spLocks noGrp="1"/>
          </p:cNvSpPr>
          <p:nvPr>
            <p:ph type="title"/>
          </p:nvPr>
        </p:nvSpPr>
        <p:spPr>
          <a:xfrm>
            <a:off x="2970506" y="3819582"/>
            <a:ext cx="12668105" cy="1663091"/>
          </a:xfrm>
        </p:spPr>
        <p:txBody>
          <a:bodyPr anchor="t"/>
          <a:lstStyle>
            <a:lvl1pPr algn="l">
              <a:defRPr sz="5404" b="1" cap="all">
                <a:solidFill>
                  <a:schemeClr val="bg1"/>
                </a:solidFill>
              </a:defRPr>
            </a:lvl1pPr>
          </a:lstStyle>
          <a:p>
            <a:r>
              <a:rPr lang="en-US" smtClean="0"/>
              <a:t>Click to edit Master title style</a:t>
            </a:r>
            <a:endParaRPr lang="nb-NO" dirty="0"/>
          </a:p>
        </p:txBody>
      </p:sp>
      <p:sp>
        <p:nvSpPr>
          <p:cNvPr id="4" name="Plassholder for dato 3"/>
          <p:cNvSpPr>
            <a:spLocks noGrp="1"/>
          </p:cNvSpPr>
          <p:nvPr>
            <p:ph type="dt" sz="half" idx="10"/>
          </p:nvPr>
        </p:nvSpPr>
        <p:spPr>
          <a:xfrm>
            <a:off x="853594" y="9362398"/>
            <a:ext cx="1365750" cy="131297"/>
          </a:xfrm>
        </p:spPr>
        <p:txBody>
          <a:bodyPr/>
          <a:lstStyle/>
          <a:p>
            <a:fld id="{09F45C88-D133-440E-8DDA-B7CEB6296300}" type="datetime3">
              <a:rPr lang="en-GB" smtClean="0"/>
              <a:t>8 November, 2018</a:t>
            </a:fld>
            <a:endParaRPr lang="nb-NO"/>
          </a:p>
        </p:txBody>
      </p:sp>
      <p:sp>
        <p:nvSpPr>
          <p:cNvPr id="5" name="Plassholder for bunntekst 4"/>
          <p:cNvSpPr>
            <a:spLocks noGrp="1"/>
          </p:cNvSpPr>
          <p:nvPr>
            <p:ph type="ftr" sz="quarter" idx="11"/>
          </p:nvPr>
        </p:nvSpPr>
        <p:spPr>
          <a:xfrm>
            <a:off x="2902219" y="9362398"/>
            <a:ext cx="11608875" cy="131297"/>
          </a:xfrm>
        </p:spPr>
        <p:txBody>
          <a:bodyPr/>
          <a:lstStyle/>
          <a:p>
            <a:endParaRPr lang="nb-NO" dirty="0"/>
          </a:p>
        </p:txBody>
      </p:sp>
      <p:sp>
        <p:nvSpPr>
          <p:cNvPr id="6" name="Plassholder for lysbildenummer 5"/>
          <p:cNvSpPr>
            <a:spLocks noGrp="1"/>
          </p:cNvSpPr>
          <p:nvPr>
            <p:ph type="sldNum" sz="quarter" idx="12"/>
          </p:nvPr>
        </p:nvSpPr>
        <p:spPr>
          <a:xfrm>
            <a:off x="15125681" y="9366417"/>
            <a:ext cx="1365750" cy="131297"/>
          </a:xfrm>
        </p:spPr>
        <p:txBody>
          <a:bodyPr/>
          <a:lstStyle/>
          <a:p>
            <a:fld id="{B0C8BA5C-F18D-4F44-83AF-15E80F06FDDC}" type="slidenum">
              <a:rPr lang="nb-NO" smtClean="0"/>
              <a:t>‹#›</a:t>
            </a:fld>
            <a:endParaRPr lang="nb-NO"/>
          </a:p>
        </p:txBody>
      </p:sp>
    </p:spTree>
    <p:extLst>
      <p:ext uri="{BB962C8B-B14F-4D97-AF65-F5344CB8AC3E}">
        <p14:creationId xmlns:p14="http://schemas.microsoft.com/office/powerpoint/2010/main" val="26644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o innholdsdeler">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fld id="{8D40C4F9-7540-4317-808F-971B9CD65779}" type="datetime3">
              <a:rPr lang="en-GB" smtClean="0"/>
              <a:t>8 November, 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0C8BA5C-F18D-4F44-83AF-15E80F06FDDC}" type="slidenum">
              <a:rPr lang="nb-NO" smtClean="0"/>
              <a:t>‹#›</a:t>
            </a:fld>
            <a:endParaRPr lang="nb-NO"/>
          </a:p>
        </p:txBody>
      </p:sp>
      <p:sp>
        <p:nvSpPr>
          <p:cNvPr id="9" name="Plassholder for innhold 3"/>
          <p:cNvSpPr>
            <a:spLocks noGrp="1"/>
          </p:cNvSpPr>
          <p:nvPr>
            <p:ph sz="half" idx="2"/>
          </p:nvPr>
        </p:nvSpPr>
        <p:spPr>
          <a:xfrm>
            <a:off x="867251" y="3954454"/>
            <a:ext cx="7663732" cy="5017341"/>
          </a:xfrm>
        </p:spPr>
        <p:txBody>
          <a:bodyPr/>
          <a:lstStyle>
            <a:lvl1pPr marL="259605" marR="0"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3413"/>
            </a:lvl1pPr>
            <a:lvl2pPr marL="614304" marR="0" indent="-25596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844"/>
            </a:lvl2pPr>
            <a:lvl3pPr marL="1228608" marR="0" indent="-25596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560"/>
            </a:lvl3pPr>
            <a:lvl4pPr marL="1842912" marR="0" indent="-25596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275"/>
            </a:lvl4pPr>
            <a:lvl5pPr marL="2457216" marR="0" indent="-25596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275"/>
            </a:lvl5pPr>
            <a:lvl6pPr>
              <a:defRPr sz="2275"/>
            </a:lvl6pPr>
            <a:lvl7pPr>
              <a:defRPr sz="2275"/>
            </a:lvl7pPr>
            <a:lvl8pPr>
              <a:defRPr sz="2275"/>
            </a:lvl8pPr>
            <a:lvl9pPr>
              <a:defRPr sz="2275"/>
            </a:lvl9pPr>
          </a:lstStyle>
          <a:p>
            <a:pPr marL="259605" marR="0" lvl="0"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Click to edit Master text styles</a:t>
            </a:r>
          </a:p>
          <a:p>
            <a:pPr marL="259605" marR="0" lvl="1"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Second level</a:t>
            </a:r>
          </a:p>
          <a:p>
            <a:pPr marL="259605" marR="0" lvl="2"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Third level</a:t>
            </a:r>
          </a:p>
          <a:p>
            <a:pPr marL="259605" marR="0" lvl="3"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Fourth level</a:t>
            </a:r>
          </a:p>
          <a:p>
            <a:pPr marL="259605" marR="0" lvl="4"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Fifth level</a:t>
            </a:r>
            <a:endParaRPr kumimoji="0" lang="nb-NO" sz="2275" b="0" i="0" u="none" strike="noStrike" kern="1200" cap="none" spc="0" normalizeH="0" baseline="0" noProof="0" dirty="0">
              <a:ln>
                <a:noFill/>
              </a:ln>
              <a:solidFill>
                <a:prstClr val="black"/>
              </a:solidFill>
              <a:effectLst/>
              <a:uLnTx/>
              <a:uFillTx/>
              <a:latin typeface="+mn-lt"/>
            </a:endParaRPr>
          </a:p>
        </p:txBody>
      </p:sp>
      <p:sp>
        <p:nvSpPr>
          <p:cNvPr id="10" name="Plassholder for innhold 5"/>
          <p:cNvSpPr>
            <a:spLocks noGrp="1"/>
          </p:cNvSpPr>
          <p:nvPr>
            <p:ph sz="quarter" idx="4"/>
          </p:nvPr>
        </p:nvSpPr>
        <p:spPr>
          <a:xfrm>
            <a:off x="8811033" y="3954454"/>
            <a:ext cx="7666742" cy="5017341"/>
          </a:xfrm>
        </p:spPr>
        <p:txBody>
          <a:bodyPr/>
          <a:lstStyle>
            <a:lvl1pPr marL="259605" marR="0"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3413"/>
            </a:lvl1pPr>
            <a:lvl2pPr marL="614304" marR="0" indent="-25596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844"/>
            </a:lvl2pPr>
            <a:lvl3pPr marL="1228608" marR="0" indent="-25596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560"/>
            </a:lvl3pPr>
            <a:lvl4pPr marL="1842912" marR="0" indent="-25596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275"/>
            </a:lvl4pPr>
            <a:lvl5pPr marL="2457216" marR="0" indent="-25596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275"/>
            </a:lvl5pPr>
            <a:lvl6pPr>
              <a:defRPr sz="2275"/>
            </a:lvl6pPr>
            <a:lvl7pPr>
              <a:defRPr sz="2275"/>
            </a:lvl7pPr>
            <a:lvl8pPr>
              <a:defRPr sz="2275"/>
            </a:lvl8pPr>
            <a:lvl9pPr>
              <a:defRPr sz="2275"/>
            </a:lvl9pPr>
          </a:lstStyle>
          <a:p>
            <a:pPr marL="259605" marR="0" lvl="0"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Click to edit Master text styles</a:t>
            </a:r>
          </a:p>
          <a:p>
            <a:pPr marL="259605" marR="0" lvl="1"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Second level</a:t>
            </a:r>
          </a:p>
          <a:p>
            <a:pPr marL="259605" marR="0" lvl="2"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Third level</a:t>
            </a:r>
          </a:p>
          <a:p>
            <a:pPr marL="259605" marR="0" lvl="3"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Fourth level</a:t>
            </a:r>
          </a:p>
          <a:p>
            <a:pPr marL="259605" marR="0" lvl="4"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Fifth level</a:t>
            </a:r>
            <a:endParaRPr kumimoji="0" lang="nb-NO" sz="2275" b="0" i="0" u="none" strike="noStrike" kern="1200" cap="none" spc="0" normalizeH="0" baseline="0" noProof="0" dirty="0">
              <a:ln>
                <a:noFill/>
              </a:ln>
              <a:solidFill>
                <a:prstClr val="black"/>
              </a:solidFill>
              <a:effectLst/>
              <a:uLnTx/>
              <a:uFillTx/>
              <a:latin typeface="+mn-lt"/>
            </a:endParaRPr>
          </a:p>
        </p:txBody>
      </p:sp>
      <p:sp>
        <p:nvSpPr>
          <p:cNvPr id="11" name="Tittel 1"/>
          <p:cNvSpPr>
            <a:spLocks noGrp="1"/>
          </p:cNvSpPr>
          <p:nvPr>
            <p:ph type="title"/>
          </p:nvPr>
        </p:nvSpPr>
        <p:spPr>
          <a:xfrm>
            <a:off x="886873" y="2450738"/>
            <a:ext cx="15707870" cy="547070"/>
          </a:xfrm>
        </p:spPr>
        <p:txBody>
          <a:bodyPr/>
          <a:lstStyle/>
          <a:p>
            <a:r>
              <a:rPr lang="en-US" smtClean="0"/>
              <a:t>Click to edit Master title style</a:t>
            </a:r>
            <a:endParaRPr lang="nb-NO"/>
          </a:p>
        </p:txBody>
      </p:sp>
    </p:spTree>
    <p:extLst>
      <p:ext uri="{BB962C8B-B14F-4D97-AF65-F5344CB8AC3E}">
        <p14:creationId xmlns:p14="http://schemas.microsoft.com/office/powerpoint/2010/main" val="1158416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o innholdsdeler">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fld id="{8D40C4F9-7540-4317-808F-971B9CD65779}" type="datetime3">
              <a:rPr lang="en-GB" smtClean="0"/>
              <a:t>8 November, 2018</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0C8BA5C-F18D-4F44-83AF-15E80F06FDDC}" type="slidenum">
              <a:rPr lang="nb-NO" smtClean="0"/>
              <a:t>‹#›</a:t>
            </a:fld>
            <a:endParaRPr lang="nb-NO"/>
          </a:p>
        </p:txBody>
      </p:sp>
      <p:sp>
        <p:nvSpPr>
          <p:cNvPr id="9" name="Plassholder for innhold 3"/>
          <p:cNvSpPr>
            <a:spLocks noGrp="1"/>
          </p:cNvSpPr>
          <p:nvPr>
            <p:ph sz="half" idx="2"/>
          </p:nvPr>
        </p:nvSpPr>
        <p:spPr>
          <a:xfrm>
            <a:off x="867251" y="3954454"/>
            <a:ext cx="7663732" cy="5017341"/>
          </a:xfrm>
        </p:spPr>
        <p:txBody>
          <a:bodyPr/>
          <a:lstStyle>
            <a:lvl1pPr marL="259605" marR="0"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3413"/>
            </a:lvl1pPr>
            <a:lvl2pPr marL="614304" marR="0" indent="-25596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844"/>
            </a:lvl2pPr>
            <a:lvl3pPr marL="1228608" marR="0" indent="-25596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560"/>
            </a:lvl3pPr>
            <a:lvl4pPr marL="1842912" marR="0" indent="-25596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275"/>
            </a:lvl4pPr>
            <a:lvl5pPr marL="2457216" marR="0" indent="-25596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275"/>
            </a:lvl5pPr>
            <a:lvl6pPr>
              <a:defRPr sz="2275"/>
            </a:lvl6pPr>
            <a:lvl7pPr>
              <a:defRPr sz="2275"/>
            </a:lvl7pPr>
            <a:lvl8pPr>
              <a:defRPr sz="2275"/>
            </a:lvl8pPr>
            <a:lvl9pPr>
              <a:defRPr sz="2275"/>
            </a:lvl9pPr>
          </a:lstStyle>
          <a:p>
            <a:pPr marL="259605" marR="0" lvl="0"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Click to edit Master text styles</a:t>
            </a:r>
          </a:p>
          <a:p>
            <a:pPr marL="259605" marR="0" lvl="1"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Second level</a:t>
            </a:r>
          </a:p>
          <a:p>
            <a:pPr marL="259605" marR="0" lvl="2"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Third level</a:t>
            </a:r>
          </a:p>
          <a:p>
            <a:pPr marL="259605" marR="0" lvl="3"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Fourth level</a:t>
            </a:r>
          </a:p>
          <a:p>
            <a:pPr marL="259605" marR="0" lvl="4"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Fifth level</a:t>
            </a:r>
            <a:endParaRPr kumimoji="0" lang="nb-NO" sz="2275" b="0" i="0" u="none" strike="noStrike" kern="1200" cap="none" spc="0" normalizeH="0" baseline="0" noProof="0" dirty="0">
              <a:ln>
                <a:noFill/>
              </a:ln>
              <a:solidFill>
                <a:prstClr val="black"/>
              </a:solidFill>
              <a:effectLst/>
              <a:uLnTx/>
              <a:uFillTx/>
              <a:latin typeface="+mn-lt"/>
            </a:endParaRPr>
          </a:p>
        </p:txBody>
      </p:sp>
      <p:sp>
        <p:nvSpPr>
          <p:cNvPr id="10" name="Plassholder for innhold 5"/>
          <p:cNvSpPr>
            <a:spLocks noGrp="1"/>
          </p:cNvSpPr>
          <p:nvPr>
            <p:ph sz="quarter" idx="4"/>
          </p:nvPr>
        </p:nvSpPr>
        <p:spPr>
          <a:xfrm>
            <a:off x="8811033" y="3954454"/>
            <a:ext cx="7666742" cy="5017341"/>
          </a:xfrm>
        </p:spPr>
        <p:txBody>
          <a:bodyPr/>
          <a:lstStyle>
            <a:lvl1pPr marL="259605" marR="0"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3413"/>
            </a:lvl1pPr>
            <a:lvl2pPr marL="614304" marR="0" indent="-25596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844"/>
            </a:lvl2pPr>
            <a:lvl3pPr marL="1228608" marR="0" indent="-25596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560"/>
            </a:lvl3pPr>
            <a:lvl4pPr marL="1842912" marR="0" indent="-25596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275"/>
            </a:lvl4pPr>
            <a:lvl5pPr marL="2457216" marR="0" indent="-25596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sz="2275"/>
            </a:lvl5pPr>
            <a:lvl6pPr>
              <a:defRPr sz="2275"/>
            </a:lvl6pPr>
            <a:lvl7pPr>
              <a:defRPr sz="2275"/>
            </a:lvl7pPr>
            <a:lvl8pPr>
              <a:defRPr sz="2275"/>
            </a:lvl8pPr>
            <a:lvl9pPr>
              <a:defRPr sz="2275"/>
            </a:lvl9pPr>
          </a:lstStyle>
          <a:p>
            <a:pPr marL="259605" marR="0" lvl="0"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Click to edit Master text styles</a:t>
            </a:r>
          </a:p>
          <a:p>
            <a:pPr marL="259605" marR="0" lvl="1"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Second level</a:t>
            </a:r>
          </a:p>
          <a:p>
            <a:pPr marL="259605" marR="0" lvl="2"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Third level</a:t>
            </a:r>
          </a:p>
          <a:p>
            <a:pPr marL="259605" marR="0" lvl="3"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Fourth level</a:t>
            </a:r>
          </a:p>
          <a:p>
            <a:pPr marL="259605" marR="0" lvl="4" indent="-255090" algn="l" defTabSz="1300277" rtl="0" eaLnBrk="1" fontAlgn="auto" latinLnBrk="0" hangingPunct="1">
              <a:lnSpc>
                <a:spcPct val="100000"/>
              </a:lnSpc>
              <a:spcBef>
                <a:spcPct val="20000"/>
              </a:spcBef>
              <a:spcAft>
                <a:spcPts val="0"/>
              </a:spcAft>
              <a:buClr>
                <a:srgbClr val="297D90"/>
              </a:buClr>
              <a:buSzTx/>
              <a:buFont typeface="Arial" panose="020B0604020202020204" pitchFamily="34" charset="0"/>
              <a:buChar char="–"/>
              <a:tabLst/>
              <a:defRPr/>
            </a:pPr>
            <a:r>
              <a:rPr kumimoji="0" lang="en-US" sz="2275" b="0" i="0" u="none" strike="noStrike" kern="1200" cap="none" spc="0" normalizeH="0" baseline="0" noProof="0" smtClean="0">
                <a:ln>
                  <a:noFill/>
                </a:ln>
                <a:solidFill>
                  <a:prstClr val="black"/>
                </a:solidFill>
                <a:effectLst/>
                <a:uLnTx/>
                <a:uFillTx/>
                <a:latin typeface="+mn-lt"/>
              </a:rPr>
              <a:t>Fifth level</a:t>
            </a:r>
            <a:endParaRPr kumimoji="0" lang="nb-NO" sz="2275" b="0" i="0" u="none" strike="noStrike" kern="1200" cap="none" spc="0" normalizeH="0" baseline="0" noProof="0" dirty="0">
              <a:ln>
                <a:noFill/>
              </a:ln>
              <a:solidFill>
                <a:prstClr val="black"/>
              </a:solidFill>
              <a:effectLst/>
              <a:uLnTx/>
              <a:uFillTx/>
              <a:latin typeface="+mn-lt"/>
            </a:endParaRPr>
          </a:p>
        </p:txBody>
      </p:sp>
      <p:sp>
        <p:nvSpPr>
          <p:cNvPr id="11" name="Tittel 1"/>
          <p:cNvSpPr>
            <a:spLocks noGrp="1"/>
          </p:cNvSpPr>
          <p:nvPr>
            <p:ph type="title"/>
          </p:nvPr>
        </p:nvSpPr>
        <p:spPr>
          <a:xfrm>
            <a:off x="886873" y="2450738"/>
            <a:ext cx="15707870" cy="547070"/>
          </a:xfrm>
        </p:spPr>
        <p:txBody>
          <a:bodyPr/>
          <a:lstStyle/>
          <a:p>
            <a:r>
              <a:rPr lang="en-US" smtClean="0"/>
              <a:t>Click to edit Master title style</a:t>
            </a:r>
            <a:endParaRPr lang="nb-NO"/>
          </a:p>
        </p:txBody>
      </p:sp>
    </p:spTree>
    <p:extLst>
      <p:ext uri="{BB962C8B-B14F-4D97-AF65-F5344CB8AC3E}">
        <p14:creationId xmlns:p14="http://schemas.microsoft.com/office/powerpoint/2010/main" val="337165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507" cy="2160591"/>
          </a:xfrm>
        </p:spPr>
        <p:txBody>
          <a:bodyPr anchor="b">
            <a:normAutofit/>
          </a:bodyPr>
          <a:lstStyle>
            <a:lvl1pPr algn="l">
              <a:defRPr sz="4800"/>
            </a:lvl1pPr>
          </a:lstStyle>
          <a:p>
            <a:r>
              <a:rPr lang="nb-NO" smtClean="0"/>
              <a:t>Klikk for å redigere tittelstil</a:t>
            </a:r>
            <a:endParaRPr lang="nb-NO" dirty="0"/>
          </a:p>
        </p:txBody>
      </p:sp>
      <p:sp>
        <p:nvSpPr>
          <p:cNvPr id="3" name="Undertittel 2"/>
          <p:cNvSpPr>
            <a:spLocks noGrp="1"/>
          </p:cNvSpPr>
          <p:nvPr>
            <p:ph type="subTitle" idx="1"/>
          </p:nvPr>
        </p:nvSpPr>
        <p:spPr>
          <a:xfrm>
            <a:off x="972122" y="5489579"/>
            <a:ext cx="725850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smtClean="0"/>
              <a:t>Klikk for å redigere undertittelstil i malen</a:t>
            </a:r>
            <a:endParaRPr lang="nb-NO" dirty="0"/>
          </a:p>
        </p:txBody>
      </p:sp>
      <p:sp>
        <p:nvSpPr>
          <p:cNvPr id="18" name="Plassholder for bilde 2">
            <a:extLst>
              <a:ext uri="{FF2B5EF4-FFF2-40B4-BE49-F238E27FC236}">
                <a16:creationId xmlns:a16="http://schemas.microsoft.com/office/drawing/2014/main" xmlns="" id="{B43FD533-FAAC-4103-AFC1-88E78E1E14F4}"/>
              </a:ext>
            </a:extLst>
          </p:cNvPr>
          <p:cNvSpPr>
            <a:spLocks noGrp="1"/>
          </p:cNvSpPr>
          <p:nvPr>
            <p:ph type="pic" sz="quarter" idx="16"/>
          </p:nvPr>
        </p:nvSpPr>
        <p:spPr>
          <a:xfrm>
            <a:off x="8667940" y="0"/>
            <a:ext cx="867708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smtClean="0"/>
              <a:t>Klikk ikonet for å legge til et bilde</a:t>
            </a:r>
            <a:endParaRPr lang="en-US" dirty="0"/>
          </a:p>
        </p:txBody>
      </p:sp>
      <p:pic>
        <p:nvPicPr>
          <p:cNvPr id="12" name="Bilde 11">
            <a:extLst>
              <a:ext uri="{FF2B5EF4-FFF2-40B4-BE49-F238E27FC236}">
                <a16:creationId xmlns:a16="http://schemas.microsoft.com/office/drawing/2014/main" xmlns="" id="{AFD735A7-D3E8-41C4-806A-8C85258F68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5" name="Bilde 14">
            <a:extLst>
              <a:ext uri="{FF2B5EF4-FFF2-40B4-BE49-F238E27FC236}">
                <a16:creationId xmlns:a16="http://schemas.microsoft.com/office/drawing/2014/main" xmlns="" id="{248145DB-5601-4BE7-B950-1E39403F49A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6" name="Plassholder for tekst 12">
            <a:extLst>
              <a:ext uri="{FF2B5EF4-FFF2-40B4-BE49-F238E27FC236}">
                <a16:creationId xmlns:a16="http://schemas.microsoft.com/office/drawing/2014/main" xmlns="" id="{2F0613AD-AA81-4A70-ADB1-14287F5EEC3A}"/>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17" name="Plassholder for tekst 12">
            <a:extLst>
              <a:ext uri="{FF2B5EF4-FFF2-40B4-BE49-F238E27FC236}">
                <a16:creationId xmlns:a16="http://schemas.microsoft.com/office/drawing/2014/main" xmlns="" id="{322E6955-7906-4333-9641-6171DC5B95A1}"/>
              </a:ext>
            </a:extLst>
          </p:cNvPr>
          <p:cNvSpPr>
            <a:spLocks noGrp="1"/>
          </p:cNvSpPr>
          <p:nvPr>
            <p:ph type="body" sz="quarter" idx="15" hasCustomPrompt="1"/>
          </p:nvPr>
        </p:nvSpPr>
        <p:spPr>
          <a:xfrm>
            <a:off x="971548" y="2448306"/>
            <a:ext cx="7258507" cy="276999"/>
          </a:xfrm>
        </p:spPr>
        <p:txBody>
          <a:bodyPr>
            <a:noAutofit/>
          </a:bodyPr>
          <a:lstStyle>
            <a:lvl1pPr marL="0" indent="0">
              <a:spcAft>
                <a:spcPts val="0"/>
              </a:spcAft>
              <a:buNone/>
              <a:defRPr sz="1400" b="0" cap="all" baseline="0"/>
            </a:lvl1pPr>
          </a:lstStyle>
          <a:p>
            <a:pPr lvl="0"/>
            <a:r>
              <a:rPr lang="nb-NO" noProof="0" dirty="0"/>
              <a:t>KLIKK FOR Å LEGGE TIL NAVN PÅ ENHET</a:t>
            </a:r>
          </a:p>
        </p:txBody>
      </p:sp>
    </p:spTree>
    <p:extLst>
      <p:ext uri="{BB962C8B-B14F-4D97-AF65-F5344CB8AC3E}">
        <p14:creationId xmlns:p14="http://schemas.microsoft.com/office/powerpoint/2010/main" val="151411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xmlns=""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smtClean="0"/>
              <a:t>Klikk ikonet for å legge til et bilde</a:t>
            </a:r>
            <a:endParaRPr lang="en-US" dirty="0"/>
          </a:p>
        </p:txBody>
      </p:sp>
      <p:sp>
        <p:nvSpPr>
          <p:cNvPr id="2" name="Tittel 1"/>
          <p:cNvSpPr>
            <a:spLocks noGrp="1"/>
          </p:cNvSpPr>
          <p:nvPr>
            <p:ph type="ctrTitle"/>
          </p:nvPr>
        </p:nvSpPr>
        <p:spPr>
          <a:xfrm>
            <a:off x="972123" y="2862294"/>
            <a:ext cx="4637380" cy="2160591"/>
          </a:xfrm>
        </p:spPr>
        <p:txBody>
          <a:bodyPr anchor="b">
            <a:normAutofit/>
          </a:bodyPr>
          <a:lstStyle>
            <a:lvl1pPr algn="l">
              <a:defRPr sz="4800"/>
            </a:lvl1pPr>
          </a:lstStyle>
          <a:p>
            <a:r>
              <a:rPr lang="nb-NO" smtClean="0"/>
              <a:t>Klikk for å redigere tittelstil</a:t>
            </a:r>
            <a:endParaRPr lang="nb-NO" dirty="0"/>
          </a:p>
        </p:txBody>
      </p:sp>
      <p:sp>
        <p:nvSpPr>
          <p:cNvPr id="3" name="Undertittel 2"/>
          <p:cNvSpPr>
            <a:spLocks noGrp="1"/>
          </p:cNvSpPr>
          <p:nvPr>
            <p:ph type="subTitle" idx="1"/>
          </p:nvPr>
        </p:nvSpPr>
        <p:spPr>
          <a:xfrm>
            <a:off x="972122" y="5489579"/>
            <a:ext cx="463738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smtClean="0"/>
              <a:t>Klikk for å redigere undertittelstil i malen</a:t>
            </a:r>
            <a:endParaRPr lang="nb-NO" dirty="0"/>
          </a:p>
        </p:txBody>
      </p:sp>
      <p:pic>
        <p:nvPicPr>
          <p:cNvPr id="12" name="Bilde 11">
            <a:extLst>
              <a:ext uri="{FF2B5EF4-FFF2-40B4-BE49-F238E27FC236}">
                <a16:creationId xmlns:a16="http://schemas.microsoft.com/office/drawing/2014/main" xmlns="" id="{54B2F574-3FB7-4075-B8B4-B0B1F5F3FF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5" name="Bilde 14">
            <a:extLst>
              <a:ext uri="{FF2B5EF4-FFF2-40B4-BE49-F238E27FC236}">
                <a16:creationId xmlns:a16="http://schemas.microsoft.com/office/drawing/2014/main" xmlns="" id="{B941E73A-9838-4549-8A04-A3532C39DC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6" name="Plassholder for tekst 12">
            <a:extLst>
              <a:ext uri="{FF2B5EF4-FFF2-40B4-BE49-F238E27FC236}">
                <a16:creationId xmlns:a16="http://schemas.microsoft.com/office/drawing/2014/main" xmlns="" id="{D0518BE8-1E49-4FE0-9AE1-D7210E6B44B6}"/>
              </a:ext>
            </a:extLst>
          </p:cNvPr>
          <p:cNvSpPr>
            <a:spLocks noGrp="1"/>
          </p:cNvSpPr>
          <p:nvPr>
            <p:ph type="body" sz="quarter" idx="13" hasCustomPrompt="1"/>
          </p:nvPr>
        </p:nvSpPr>
        <p:spPr>
          <a:xfrm>
            <a:off x="971551" y="7258051"/>
            <a:ext cx="4637380"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17" name="Plassholder for tekst 12">
            <a:extLst>
              <a:ext uri="{FF2B5EF4-FFF2-40B4-BE49-F238E27FC236}">
                <a16:creationId xmlns:a16="http://schemas.microsoft.com/office/drawing/2014/main" xmlns="" id="{CB39742B-312D-4C5F-A86C-528AEF1EAFC6}"/>
              </a:ext>
            </a:extLst>
          </p:cNvPr>
          <p:cNvSpPr>
            <a:spLocks noGrp="1"/>
          </p:cNvSpPr>
          <p:nvPr>
            <p:ph type="body" sz="quarter" idx="15" hasCustomPrompt="1"/>
          </p:nvPr>
        </p:nvSpPr>
        <p:spPr>
          <a:xfrm>
            <a:off x="971548" y="2448306"/>
            <a:ext cx="4637380" cy="276999"/>
          </a:xfrm>
        </p:spPr>
        <p:txBody>
          <a:bodyPr>
            <a:noAutofit/>
          </a:bodyPr>
          <a:lstStyle>
            <a:lvl1pPr marL="0" indent="0">
              <a:spcAft>
                <a:spcPts val="0"/>
              </a:spcAft>
              <a:buNone/>
              <a:defRPr sz="1400" b="0" cap="all" baseline="0"/>
            </a:lvl1pPr>
          </a:lstStyle>
          <a:p>
            <a:pPr lvl="0"/>
            <a:r>
              <a:rPr lang="nb-NO" noProof="0" dirty="0"/>
              <a:t>KLIKK FOR Å LEGGE TIL NAVN PÅ ENHET</a:t>
            </a:r>
          </a:p>
        </p:txBody>
      </p:sp>
    </p:spTree>
    <p:extLst>
      <p:ext uri="{BB962C8B-B14F-4D97-AF65-F5344CB8AC3E}">
        <p14:creationId xmlns:p14="http://schemas.microsoft.com/office/powerpoint/2010/main" val="169910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ide, samarbei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2" y="2963894"/>
            <a:ext cx="13008769" cy="2160591"/>
          </a:xfrm>
        </p:spPr>
        <p:txBody>
          <a:bodyPr anchor="b">
            <a:normAutofit/>
          </a:bodyPr>
          <a:lstStyle>
            <a:lvl1pPr algn="l">
              <a:defRPr sz="7800"/>
            </a:lvl1pPr>
          </a:lstStyle>
          <a:p>
            <a:r>
              <a:rPr lang="nb-NO" smtClean="0"/>
              <a:t>Klikk for å redigere tittelstil</a:t>
            </a:r>
            <a:endParaRPr lang="nb-NO" dirty="0"/>
          </a:p>
        </p:txBody>
      </p:sp>
      <p:sp>
        <p:nvSpPr>
          <p:cNvPr id="3" name="Undertittel 2"/>
          <p:cNvSpPr>
            <a:spLocks noGrp="1"/>
          </p:cNvSpPr>
          <p:nvPr>
            <p:ph type="subTitle" idx="1"/>
          </p:nvPr>
        </p:nvSpPr>
        <p:spPr>
          <a:xfrm>
            <a:off x="972122" y="5489579"/>
            <a:ext cx="13008769"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smtClean="0"/>
              <a:t>Klikk for å redigere undertittelstil i malen</a:t>
            </a:r>
            <a:endParaRPr lang="nb-NO" dirty="0"/>
          </a:p>
        </p:txBody>
      </p:sp>
      <p:sp>
        <p:nvSpPr>
          <p:cNvPr id="5" name="Plassholder for bilde 4">
            <a:extLst>
              <a:ext uri="{FF2B5EF4-FFF2-40B4-BE49-F238E27FC236}">
                <a16:creationId xmlns:a16="http://schemas.microsoft.com/office/drawing/2014/main" xmlns="" id="{E18F7118-4BBA-4894-9865-C9BC85EE8D99}"/>
              </a:ext>
            </a:extLst>
          </p:cNvPr>
          <p:cNvSpPr>
            <a:spLocks noGrp="1"/>
          </p:cNvSpPr>
          <p:nvPr>
            <p:ph type="pic" sz="quarter" idx="20" hasCustomPrompt="1"/>
          </p:nvPr>
        </p:nvSpPr>
        <p:spPr>
          <a:xfrm>
            <a:off x="15661960" y="972122"/>
            <a:ext cx="713233" cy="650749"/>
          </a:xfrm>
          <a:prstGeom prst="rect">
            <a:avLst/>
          </a:prstGeom>
        </p:spPr>
        <p:txBody>
          <a:bodyPr lIns="91440" tIns="45720" rIns="91440" bIns="45720"/>
          <a:lstStyle>
            <a:lvl1pPr marL="0" indent="0" algn="ctr">
              <a:buNone/>
              <a:defRPr sz="1200"/>
            </a:lvl1pPr>
          </a:lstStyle>
          <a:p>
            <a:r>
              <a:rPr lang="en-US" dirty="0"/>
              <a:t>Logo</a:t>
            </a:r>
          </a:p>
        </p:txBody>
      </p:sp>
      <p:pic>
        <p:nvPicPr>
          <p:cNvPr id="12" name="Bilde 11">
            <a:extLst>
              <a:ext uri="{FF2B5EF4-FFF2-40B4-BE49-F238E27FC236}">
                <a16:creationId xmlns:a16="http://schemas.microsoft.com/office/drawing/2014/main" xmlns="" id="{E808A55B-AE2E-4715-A55A-586E335234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5" name="Bilde 14">
            <a:extLst>
              <a:ext uri="{FF2B5EF4-FFF2-40B4-BE49-F238E27FC236}">
                <a16:creationId xmlns:a16="http://schemas.microsoft.com/office/drawing/2014/main" xmlns="" id="{83011402-432B-40E2-A540-AD45AC63DA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6" name="Plassholder for tekst 12">
            <a:extLst>
              <a:ext uri="{FF2B5EF4-FFF2-40B4-BE49-F238E27FC236}">
                <a16:creationId xmlns:a16="http://schemas.microsoft.com/office/drawing/2014/main" xmlns="" id="{0E6B520D-9885-456E-AFF0-6F0EB634B7A2}"/>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17" name="Plassholder for tekst 12">
            <a:extLst>
              <a:ext uri="{FF2B5EF4-FFF2-40B4-BE49-F238E27FC236}">
                <a16:creationId xmlns:a16="http://schemas.microsoft.com/office/drawing/2014/main" xmlns="" id="{2CBD7CF0-AEBB-405C-9646-C7EF3E0DE710}"/>
              </a:ext>
            </a:extLst>
          </p:cNvPr>
          <p:cNvSpPr>
            <a:spLocks noGrp="1"/>
          </p:cNvSpPr>
          <p:nvPr>
            <p:ph type="body" sz="quarter" idx="15" hasCustomPrompt="1"/>
          </p:nvPr>
        </p:nvSpPr>
        <p:spPr>
          <a:xfrm>
            <a:off x="971548" y="2448306"/>
            <a:ext cx="13008769" cy="276999"/>
          </a:xfrm>
        </p:spPr>
        <p:txBody>
          <a:bodyPr>
            <a:noAutofit/>
          </a:bodyPr>
          <a:lstStyle>
            <a:lvl1pPr marL="0" indent="0">
              <a:spcAft>
                <a:spcPts val="0"/>
              </a:spcAft>
              <a:buNone/>
              <a:defRPr sz="2000" b="0" cap="all" baseline="0"/>
            </a:lvl1pPr>
          </a:lstStyle>
          <a:p>
            <a:pPr lvl="0"/>
            <a:r>
              <a:rPr lang="nb-NO" noProof="0" dirty="0"/>
              <a:t>KLIKK FOR Å LEGGE TIL NAVN PÅ ENHET</a:t>
            </a:r>
          </a:p>
        </p:txBody>
      </p:sp>
    </p:spTree>
    <p:extLst>
      <p:ext uri="{BB962C8B-B14F-4D97-AF65-F5344CB8AC3E}">
        <p14:creationId xmlns:p14="http://schemas.microsoft.com/office/powerpoint/2010/main" val="183867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1">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963894"/>
            <a:ext cx="9876377" cy="2160591"/>
          </a:xfrm>
        </p:spPr>
        <p:txBody>
          <a:bodyPr anchor="b">
            <a:normAutofit/>
          </a:bodyPr>
          <a:lstStyle>
            <a:lvl1pPr algn="l">
              <a:defRPr sz="7800"/>
            </a:lvl1pPr>
          </a:lstStyle>
          <a:p>
            <a:r>
              <a:rPr lang="nb-NO" smtClean="0"/>
              <a:t>Klikk for å redigere tittelstil</a:t>
            </a:r>
            <a:endParaRPr lang="nb-NO" dirty="0"/>
          </a:p>
        </p:txBody>
      </p:sp>
      <p:sp>
        <p:nvSpPr>
          <p:cNvPr id="3" name="Undertittel 2"/>
          <p:cNvSpPr>
            <a:spLocks noGrp="1"/>
          </p:cNvSpPr>
          <p:nvPr>
            <p:ph type="subTitle" idx="1"/>
          </p:nvPr>
        </p:nvSpPr>
        <p:spPr>
          <a:xfrm>
            <a:off x="972122" y="5489579"/>
            <a:ext cx="9876377"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smtClean="0"/>
              <a:t>Klikk for å redigere undertittelstil i malen</a:t>
            </a:r>
            <a:endParaRPr lang="nb-NO" dirty="0"/>
          </a:p>
        </p:txBody>
      </p:sp>
      <p:sp>
        <p:nvSpPr>
          <p:cNvPr id="18" name="Plassholder for bilde 2">
            <a:extLst>
              <a:ext uri="{FF2B5EF4-FFF2-40B4-BE49-F238E27FC236}">
                <a16:creationId xmlns:a16="http://schemas.microsoft.com/office/drawing/2014/main" xmlns="" id="{09618C08-F29C-40C4-8567-0AA16331659B}"/>
              </a:ext>
            </a:extLst>
          </p:cNvPr>
          <p:cNvSpPr>
            <a:spLocks noGrp="1"/>
          </p:cNvSpPr>
          <p:nvPr>
            <p:ph type="pic" sz="quarter" idx="16"/>
          </p:nvPr>
        </p:nvSpPr>
        <p:spPr>
          <a:xfrm>
            <a:off x="11296269" y="-1"/>
            <a:ext cx="6048756" cy="9757220"/>
          </a:xfrm>
          <a:prstGeom prst="rect">
            <a:avLst/>
          </a:prstGeom>
          <a:blipFill>
            <a:blip r:embed="rId2"/>
            <a:stretch>
              <a:fillRect/>
            </a:stretch>
          </a:blipFill>
        </p:spPr>
        <p:txBody>
          <a:bodyPr lIns="0" tIns="1800000" rIns="0" bIns="0">
            <a:normAutofit/>
          </a:bodyPr>
          <a:lstStyle>
            <a:lvl1pPr marL="0" indent="0" algn="ctr">
              <a:buNone/>
              <a:defRPr sz="3000"/>
            </a:lvl1pPr>
          </a:lstStyle>
          <a:p>
            <a:r>
              <a:rPr lang="nb-NO" smtClean="0"/>
              <a:t>Klikk ikonet for å legge til et bilde</a:t>
            </a:r>
            <a:endParaRPr lang="en-US"/>
          </a:p>
        </p:txBody>
      </p:sp>
      <p:sp>
        <p:nvSpPr>
          <p:cNvPr id="15" name="Plassholder for bilde 4">
            <a:extLst>
              <a:ext uri="{FF2B5EF4-FFF2-40B4-BE49-F238E27FC236}">
                <a16:creationId xmlns:a16="http://schemas.microsoft.com/office/drawing/2014/main" xmlns="" id="{C58DDDE6-A7EF-4EF2-98F8-7C8C432B202F}"/>
              </a:ext>
            </a:extLst>
          </p:cNvPr>
          <p:cNvSpPr>
            <a:spLocks noGrp="1"/>
          </p:cNvSpPr>
          <p:nvPr>
            <p:ph type="pic" sz="quarter" idx="20" hasCustomPrompt="1"/>
          </p:nvPr>
        </p:nvSpPr>
        <p:spPr>
          <a:xfrm>
            <a:off x="10135267" y="972122"/>
            <a:ext cx="713233" cy="650749"/>
          </a:xfrm>
          <a:prstGeom prst="rect">
            <a:avLst/>
          </a:prstGeom>
        </p:spPr>
        <p:txBody>
          <a:bodyPr lIns="91440" tIns="45720" rIns="91440" bIns="45720"/>
          <a:lstStyle>
            <a:lvl1pPr marL="0" indent="0" algn="ctr">
              <a:buNone/>
              <a:defRPr sz="1200"/>
            </a:lvl1pPr>
          </a:lstStyle>
          <a:p>
            <a:r>
              <a:rPr lang="en-US" dirty="0"/>
              <a:t>Logo</a:t>
            </a:r>
          </a:p>
        </p:txBody>
      </p:sp>
      <p:pic>
        <p:nvPicPr>
          <p:cNvPr id="16" name="Bilde 15">
            <a:extLst>
              <a:ext uri="{FF2B5EF4-FFF2-40B4-BE49-F238E27FC236}">
                <a16:creationId xmlns:a16="http://schemas.microsoft.com/office/drawing/2014/main" xmlns="" id="{DB5EF820-82C6-4683-BA5F-67FF154A27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7" name="Bilde 16">
            <a:extLst>
              <a:ext uri="{FF2B5EF4-FFF2-40B4-BE49-F238E27FC236}">
                <a16:creationId xmlns:a16="http://schemas.microsoft.com/office/drawing/2014/main" xmlns="" id="{CB694C4F-761C-4DD3-80C0-85F1EC63BA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9" name="Plassholder for tekst 12">
            <a:extLst>
              <a:ext uri="{FF2B5EF4-FFF2-40B4-BE49-F238E27FC236}">
                <a16:creationId xmlns:a16="http://schemas.microsoft.com/office/drawing/2014/main" xmlns="" id="{E540364A-88CD-4715-B84B-37B7254B3689}"/>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20" name="Plassholder for tekst 12">
            <a:extLst>
              <a:ext uri="{FF2B5EF4-FFF2-40B4-BE49-F238E27FC236}">
                <a16:creationId xmlns:a16="http://schemas.microsoft.com/office/drawing/2014/main" xmlns="" id="{AEA5A8C0-8855-4772-AC4B-966FE86ED6AE}"/>
              </a:ext>
            </a:extLst>
          </p:cNvPr>
          <p:cNvSpPr>
            <a:spLocks noGrp="1"/>
          </p:cNvSpPr>
          <p:nvPr>
            <p:ph type="body" sz="quarter" idx="15" hasCustomPrompt="1"/>
          </p:nvPr>
        </p:nvSpPr>
        <p:spPr>
          <a:xfrm>
            <a:off x="971548" y="2448306"/>
            <a:ext cx="9876377" cy="276999"/>
          </a:xfrm>
        </p:spPr>
        <p:txBody>
          <a:bodyPr>
            <a:noAutofit/>
          </a:bodyPr>
          <a:lstStyle>
            <a:lvl1pPr marL="0" indent="0">
              <a:spcAft>
                <a:spcPts val="0"/>
              </a:spcAft>
              <a:buNone/>
              <a:defRPr sz="2000" b="0" cap="all" baseline="0"/>
            </a:lvl1pPr>
          </a:lstStyle>
          <a:p>
            <a:pPr lvl="0"/>
            <a:r>
              <a:rPr lang="nb-NO" noProof="0" dirty="0"/>
              <a:t>KLIKK FOR Å LEGGE TIL NAVN PÅ ENHET</a:t>
            </a:r>
          </a:p>
        </p:txBody>
      </p:sp>
    </p:spTree>
    <p:extLst>
      <p:ext uri="{BB962C8B-B14F-4D97-AF65-F5344CB8AC3E}">
        <p14:creationId xmlns:p14="http://schemas.microsoft.com/office/powerpoint/2010/main" val="87963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2">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972123" y="2862294"/>
            <a:ext cx="7258850" cy="2160591"/>
          </a:xfrm>
        </p:spPr>
        <p:txBody>
          <a:bodyPr anchor="b">
            <a:normAutofit/>
          </a:bodyPr>
          <a:lstStyle>
            <a:lvl1pPr algn="l">
              <a:defRPr sz="4800"/>
            </a:lvl1pPr>
          </a:lstStyle>
          <a:p>
            <a:r>
              <a:rPr lang="nb-NO" smtClean="0"/>
              <a:t>Klikk for å redigere tittelstil</a:t>
            </a:r>
            <a:endParaRPr lang="nb-NO" dirty="0"/>
          </a:p>
        </p:txBody>
      </p:sp>
      <p:sp>
        <p:nvSpPr>
          <p:cNvPr id="3" name="Undertittel 2"/>
          <p:cNvSpPr>
            <a:spLocks noGrp="1"/>
          </p:cNvSpPr>
          <p:nvPr>
            <p:ph type="subTitle" idx="1"/>
          </p:nvPr>
        </p:nvSpPr>
        <p:spPr>
          <a:xfrm>
            <a:off x="972122" y="5489579"/>
            <a:ext cx="7258850"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smtClean="0"/>
              <a:t>Klikk for å redigere undertittelstil i malen</a:t>
            </a:r>
            <a:endParaRPr lang="nb-NO" dirty="0"/>
          </a:p>
        </p:txBody>
      </p:sp>
      <p:sp>
        <p:nvSpPr>
          <p:cNvPr id="18" name="Plassholder for bilde 2">
            <a:extLst>
              <a:ext uri="{FF2B5EF4-FFF2-40B4-BE49-F238E27FC236}">
                <a16:creationId xmlns:a16="http://schemas.microsoft.com/office/drawing/2014/main" xmlns="" id="{B43FD533-FAAC-4103-AFC1-88E78E1E14F4}"/>
              </a:ext>
            </a:extLst>
          </p:cNvPr>
          <p:cNvSpPr>
            <a:spLocks noGrp="1"/>
          </p:cNvSpPr>
          <p:nvPr>
            <p:ph type="pic" sz="quarter" idx="16"/>
          </p:nvPr>
        </p:nvSpPr>
        <p:spPr>
          <a:xfrm>
            <a:off x="8667940" y="0"/>
            <a:ext cx="8677085"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smtClean="0"/>
              <a:t>Klikk ikonet for å legge til et bilde</a:t>
            </a:r>
            <a:endParaRPr lang="en-US" dirty="0"/>
          </a:p>
        </p:txBody>
      </p:sp>
      <p:sp>
        <p:nvSpPr>
          <p:cNvPr id="15" name="Plassholder for bilde 4">
            <a:extLst>
              <a:ext uri="{FF2B5EF4-FFF2-40B4-BE49-F238E27FC236}">
                <a16:creationId xmlns:a16="http://schemas.microsoft.com/office/drawing/2014/main" xmlns="" id="{D8135442-1495-4020-900D-917070638299}"/>
              </a:ext>
            </a:extLst>
          </p:cNvPr>
          <p:cNvSpPr>
            <a:spLocks noGrp="1"/>
          </p:cNvSpPr>
          <p:nvPr>
            <p:ph type="pic" sz="quarter" idx="20" hasCustomPrompt="1"/>
          </p:nvPr>
        </p:nvSpPr>
        <p:spPr>
          <a:xfrm>
            <a:off x="7517740" y="972122"/>
            <a:ext cx="713233" cy="650749"/>
          </a:xfrm>
          <a:prstGeom prst="rect">
            <a:avLst/>
          </a:prstGeom>
        </p:spPr>
        <p:txBody>
          <a:bodyPr lIns="91440" tIns="45720" rIns="91440" bIns="45720"/>
          <a:lstStyle>
            <a:lvl1pPr marL="0" indent="0" algn="ctr">
              <a:buNone/>
              <a:defRPr sz="1200"/>
            </a:lvl1pPr>
          </a:lstStyle>
          <a:p>
            <a:r>
              <a:rPr lang="en-US" dirty="0"/>
              <a:t>Logo</a:t>
            </a:r>
          </a:p>
        </p:txBody>
      </p:sp>
      <p:pic>
        <p:nvPicPr>
          <p:cNvPr id="16" name="Bilde 15">
            <a:extLst>
              <a:ext uri="{FF2B5EF4-FFF2-40B4-BE49-F238E27FC236}">
                <a16:creationId xmlns:a16="http://schemas.microsoft.com/office/drawing/2014/main" xmlns="" id="{1E050BC1-E222-4BEA-AB48-527E712F6D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7" name="Bilde 16">
            <a:extLst>
              <a:ext uri="{FF2B5EF4-FFF2-40B4-BE49-F238E27FC236}">
                <a16:creationId xmlns:a16="http://schemas.microsoft.com/office/drawing/2014/main" xmlns="" id="{CE62991F-6C97-4107-8397-FA4EF895710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9" name="Plassholder for tekst 12">
            <a:extLst>
              <a:ext uri="{FF2B5EF4-FFF2-40B4-BE49-F238E27FC236}">
                <a16:creationId xmlns:a16="http://schemas.microsoft.com/office/drawing/2014/main" xmlns="" id="{7564A7C6-E4C2-476A-A59A-1064272FED28}"/>
              </a:ext>
            </a:extLst>
          </p:cNvPr>
          <p:cNvSpPr>
            <a:spLocks noGrp="1"/>
          </p:cNvSpPr>
          <p:nvPr>
            <p:ph type="body" sz="quarter" idx="13" hasCustomPrompt="1"/>
          </p:nvPr>
        </p:nvSpPr>
        <p:spPr>
          <a:xfrm>
            <a:off x="971551" y="7258051"/>
            <a:ext cx="6589394"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20" name="Plassholder for tekst 12">
            <a:extLst>
              <a:ext uri="{FF2B5EF4-FFF2-40B4-BE49-F238E27FC236}">
                <a16:creationId xmlns:a16="http://schemas.microsoft.com/office/drawing/2014/main" xmlns="" id="{8D153B10-BADE-47BE-84DB-BE22BD383624}"/>
              </a:ext>
            </a:extLst>
          </p:cNvPr>
          <p:cNvSpPr>
            <a:spLocks noGrp="1"/>
          </p:cNvSpPr>
          <p:nvPr>
            <p:ph type="body" sz="quarter" idx="15" hasCustomPrompt="1"/>
          </p:nvPr>
        </p:nvSpPr>
        <p:spPr>
          <a:xfrm>
            <a:off x="971548" y="2448306"/>
            <a:ext cx="7258850" cy="276999"/>
          </a:xfrm>
        </p:spPr>
        <p:txBody>
          <a:bodyPr>
            <a:noAutofit/>
          </a:bodyPr>
          <a:lstStyle>
            <a:lvl1pPr marL="0" indent="0">
              <a:spcAft>
                <a:spcPts val="0"/>
              </a:spcAft>
              <a:buNone/>
              <a:defRPr sz="1400" b="0" cap="all" baseline="0"/>
            </a:lvl1pPr>
          </a:lstStyle>
          <a:p>
            <a:pPr lvl="0"/>
            <a:r>
              <a:rPr lang="nb-NO" noProof="0" dirty="0"/>
              <a:t>KLIKK FOR Å LEGGE TIL NAVN PÅ ENHET</a:t>
            </a:r>
          </a:p>
        </p:txBody>
      </p:sp>
    </p:spTree>
    <p:extLst>
      <p:ext uri="{BB962C8B-B14F-4D97-AF65-F5344CB8AC3E}">
        <p14:creationId xmlns:p14="http://schemas.microsoft.com/office/powerpoint/2010/main" val="247300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orside, samarbeid - bildestr 3">
    <p:bg>
      <p:bgPr>
        <a:solidFill>
          <a:schemeClr val="accent1"/>
        </a:solidFill>
        <a:effectLst/>
      </p:bgPr>
    </p:bg>
    <p:spTree>
      <p:nvGrpSpPr>
        <p:cNvPr id="1" name=""/>
        <p:cNvGrpSpPr/>
        <p:nvPr/>
      </p:nvGrpSpPr>
      <p:grpSpPr>
        <a:xfrm>
          <a:off x="0" y="0"/>
          <a:ext cx="0" cy="0"/>
          <a:chOff x="0" y="0"/>
          <a:chExt cx="0" cy="0"/>
        </a:xfrm>
      </p:grpSpPr>
      <p:sp>
        <p:nvSpPr>
          <p:cNvPr id="18" name="Plassholder for bilde 2">
            <a:extLst>
              <a:ext uri="{FF2B5EF4-FFF2-40B4-BE49-F238E27FC236}">
                <a16:creationId xmlns:a16="http://schemas.microsoft.com/office/drawing/2014/main" xmlns="" id="{B43FD533-FAAC-4103-AFC1-88E78E1E14F4}"/>
              </a:ext>
            </a:extLst>
          </p:cNvPr>
          <p:cNvSpPr>
            <a:spLocks noGrp="1"/>
          </p:cNvSpPr>
          <p:nvPr>
            <p:ph type="pic" sz="quarter" idx="16"/>
          </p:nvPr>
        </p:nvSpPr>
        <p:spPr>
          <a:xfrm>
            <a:off x="6057614" y="0"/>
            <a:ext cx="11287411" cy="9757220"/>
          </a:xfrm>
          <a:prstGeom prst="rect">
            <a:avLst/>
          </a:prstGeom>
          <a:blipFill>
            <a:blip r:embed="rId2"/>
            <a:stretch>
              <a:fillRect/>
            </a:stretch>
          </a:blipFill>
        </p:spPr>
        <p:txBody>
          <a:bodyPr lIns="0" tIns="1800000" rIns="0" bIns="0">
            <a:normAutofit/>
          </a:bodyPr>
          <a:lstStyle>
            <a:lvl1pPr marL="0" indent="0" algn="ctr">
              <a:buNone/>
              <a:defRPr sz="3000">
                <a:solidFill>
                  <a:schemeClr val="lt1"/>
                </a:solidFill>
              </a:defRPr>
            </a:lvl1pPr>
          </a:lstStyle>
          <a:p>
            <a:r>
              <a:rPr lang="nb-NO" smtClean="0"/>
              <a:t>Klikk ikonet for å legge til et bilde</a:t>
            </a:r>
            <a:endParaRPr lang="en-US" dirty="0"/>
          </a:p>
        </p:txBody>
      </p:sp>
      <p:sp>
        <p:nvSpPr>
          <p:cNvPr id="2" name="Tittel 1"/>
          <p:cNvSpPr>
            <a:spLocks noGrp="1"/>
          </p:cNvSpPr>
          <p:nvPr>
            <p:ph type="ctrTitle"/>
          </p:nvPr>
        </p:nvSpPr>
        <p:spPr>
          <a:xfrm>
            <a:off x="972123" y="2862294"/>
            <a:ext cx="4637723" cy="2160591"/>
          </a:xfrm>
        </p:spPr>
        <p:txBody>
          <a:bodyPr anchor="b">
            <a:normAutofit/>
          </a:bodyPr>
          <a:lstStyle>
            <a:lvl1pPr algn="l">
              <a:defRPr sz="4800"/>
            </a:lvl1pPr>
          </a:lstStyle>
          <a:p>
            <a:r>
              <a:rPr lang="nb-NO" smtClean="0"/>
              <a:t>Klikk for å redigere tittelstil</a:t>
            </a:r>
            <a:endParaRPr lang="nb-NO" dirty="0"/>
          </a:p>
        </p:txBody>
      </p:sp>
      <p:sp>
        <p:nvSpPr>
          <p:cNvPr id="3" name="Undertittel 2"/>
          <p:cNvSpPr>
            <a:spLocks noGrp="1"/>
          </p:cNvSpPr>
          <p:nvPr>
            <p:ph type="subTitle" idx="1"/>
          </p:nvPr>
        </p:nvSpPr>
        <p:spPr>
          <a:xfrm>
            <a:off x="972122" y="5489579"/>
            <a:ext cx="4637723" cy="923330"/>
          </a:xfrm>
        </p:spPr>
        <p:txBody>
          <a:bodyPr>
            <a:normAutofit/>
          </a:bodyPr>
          <a:lstStyle>
            <a:lvl1pPr marL="0" indent="0" algn="l">
              <a:spcAft>
                <a:spcPts val="0"/>
              </a:spcAft>
              <a:buNone/>
              <a:defRPr sz="3000"/>
            </a:lvl1pPr>
            <a:lvl2pPr marL="650138" indent="0" algn="ctr">
              <a:buNone/>
              <a:defRPr sz="2844"/>
            </a:lvl2pPr>
            <a:lvl3pPr marL="1300277" indent="0" algn="ctr">
              <a:buNone/>
              <a:defRPr sz="2560"/>
            </a:lvl3pPr>
            <a:lvl4pPr marL="1950415" indent="0" algn="ctr">
              <a:buNone/>
              <a:defRPr sz="2275"/>
            </a:lvl4pPr>
            <a:lvl5pPr marL="2600554" indent="0" algn="ctr">
              <a:buNone/>
              <a:defRPr sz="2275"/>
            </a:lvl5pPr>
            <a:lvl6pPr marL="3250692" indent="0" algn="ctr">
              <a:buNone/>
              <a:defRPr sz="2275"/>
            </a:lvl6pPr>
            <a:lvl7pPr marL="3900830" indent="0" algn="ctr">
              <a:buNone/>
              <a:defRPr sz="2275"/>
            </a:lvl7pPr>
            <a:lvl8pPr marL="4550969" indent="0" algn="ctr">
              <a:buNone/>
              <a:defRPr sz="2275"/>
            </a:lvl8pPr>
            <a:lvl9pPr marL="5201107" indent="0" algn="ctr">
              <a:buNone/>
              <a:defRPr sz="2275"/>
            </a:lvl9pPr>
          </a:lstStyle>
          <a:p>
            <a:r>
              <a:rPr lang="nb-NO" smtClean="0"/>
              <a:t>Klikk for å redigere undertittelstil i malen</a:t>
            </a:r>
            <a:endParaRPr lang="nb-NO" dirty="0"/>
          </a:p>
        </p:txBody>
      </p:sp>
      <p:sp>
        <p:nvSpPr>
          <p:cNvPr id="15" name="Plassholder for bilde 4">
            <a:extLst>
              <a:ext uri="{FF2B5EF4-FFF2-40B4-BE49-F238E27FC236}">
                <a16:creationId xmlns:a16="http://schemas.microsoft.com/office/drawing/2014/main" xmlns="" id="{66EBDB16-4B51-4813-AB2B-6B7738B506C9}"/>
              </a:ext>
            </a:extLst>
          </p:cNvPr>
          <p:cNvSpPr>
            <a:spLocks noGrp="1"/>
          </p:cNvSpPr>
          <p:nvPr>
            <p:ph type="pic" sz="quarter" idx="20" hasCustomPrompt="1"/>
          </p:nvPr>
        </p:nvSpPr>
        <p:spPr>
          <a:xfrm>
            <a:off x="4896612" y="972122"/>
            <a:ext cx="713233" cy="650749"/>
          </a:xfrm>
          <a:prstGeom prst="rect">
            <a:avLst/>
          </a:prstGeom>
        </p:spPr>
        <p:txBody>
          <a:bodyPr lIns="91440" tIns="45720" rIns="91440" bIns="45720"/>
          <a:lstStyle>
            <a:lvl1pPr marL="0" indent="0" algn="ctr">
              <a:buNone/>
              <a:defRPr sz="1200"/>
            </a:lvl1pPr>
          </a:lstStyle>
          <a:p>
            <a:r>
              <a:rPr lang="en-US" dirty="0"/>
              <a:t>Logo</a:t>
            </a:r>
          </a:p>
        </p:txBody>
      </p:sp>
      <p:pic>
        <p:nvPicPr>
          <p:cNvPr id="16" name="Bilde 15">
            <a:extLst>
              <a:ext uri="{FF2B5EF4-FFF2-40B4-BE49-F238E27FC236}">
                <a16:creationId xmlns:a16="http://schemas.microsoft.com/office/drawing/2014/main" xmlns="" id="{E34E01D0-FD50-4819-8CB7-242DD62DFF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122" y="8774297"/>
            <a:ext cx="2494800" cy="294183"/>
          </a:xfrm>
          <a:prstGeom prst="rect">
            <a:avLst/>
          </a:prstGeom>
        </p:spPr>
      </p:pic>
      <p:pic>
        <p:nvPicPr>
          <p:cNvPr id="17" name="Bilde 16">
            <a:extLst>
              <a:ext uri="{FF2B5EF4-FFF2-40B4-BE49-F238E27FC236}">
                <a16:creationId xmlns:a16="http://schemas.microsoft.com/office/drawing/2014/main" xmlns="" id="{8EDE0CB6-CE9F-422B-970C-3C05BF6D4EA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2122" y="846105"/>
            <a:ext cx="1188000" cy="702328"/>
          </a:xfrm>
          <a:prstGeom prst="rect">
            <a:avLst/>
          </a:prstGeom>
        </p:spPr>
      </p:pic>
      <p:sp>
        <p:nvSpPr>
          <p:cNvPr id="19" name="Plassholder for tekst 12">
            <a:extLst>
              <a:ext uri="{FF2B5EF4-FFF2-40B4-BE49-F238E27FC236}">
                <a16:creationId xmlns:a16="http://schemas.microsoft.com/office/drawing/2014/main" xmlns="" id="{28DC85A0-556A-4CAC-B374-03A16C1E7B67}"/>
              </a:ext>
            </a:extLst>
          </p:cNvPr>
          <p:cNvSpPr>
            <a:spLocks noGrp="1"/>
          </p:cNvSpPr>
          <p:nvPr>
            <p:ph type="body" sz="quarter" idx="13" hasCustomPrompt="1"/>
          </p:nvPr>
        </p:nvSpPr>
        <p:spPr>
          <a:xfrm>
            <a:off x="971552" y="7258051"/>
            <a:ext cx="4637723" cy="553998"/>
          </a:xfrm>
        </p:spPr>
        <p:txBody>
          <a:bodyPr>
            <a:normAutofit/>
          </a:bodyPr>
          <a:lstStyle>
            <a:lvl1pPr marL="0" indent="0">
              <a:spcAft>
                <a:spcPts val="0"/>
              </a:spcAft>
              <a:buNone/>
              <a:defRPr sz="1800" b="1"/>
            </a:lvl1pPr>
          </a:lstStyle>
          <a:p>
            <a:pPr lvl="0"/>
            <a:r>
              <a:rPr lang="nb-NO" noProof="0" dirty="0"/>
              <a:t>Fornavn Etternavn, </a:t>
            </a:r>
            <a:r>
              <a:rPr lang="nb-NO" noProof="0" dirty="0" err="1"/>
              <a:t>dd.mm.yy</a:t>
            </a:r>
            <a:endParaRPr lang="nb-NO" noProof="0" dirty="0"/>
          </a:p>
        </p:txBody>
      </p:sp>
      <p:sp>
        <p:nvSpPr>
          <p:cNvPr id="20" name="Plassholder for tekst 12">
            <a:extLst>
              <a:ext uri="{FF2B5EF4-FFF2-40B4-BE49-F238E27FC236}">
                <a16:creationId xmlns:a16="http://schemas.microsoft.com/office/drawing/2014/main" xmlns="" id="{88ECA48A-0D1F-4639-B581-83404CE50B18}"/>
              </a:ext>
            </a:extLst>
          </p:cNvPr>
          <p:cNvSpPr>
            <a:spLocks noGrp="1"/>
          </p:cNvSpPr>
          <p:nvPr>
            <p:ph type="body" sz="quarter" idx="15" hasCustomPrompt="1"/>
          </p:nvPr>
        </p:nvSpPr>
        <p:spPr>
          <a:xfrm>
            <a:off x="971548" y="2448306"/>
            <a:ext cx="4637723" cy="276999"/>
          </a:xfrm>
        </p:spPr>
        <p:txBody>
          <a:bodyPr>
            <a:noAutofit/>
          </a:bodyPr>
          <a:lstStyle>
            <a:lvl1pPr marL="0" indent="0">
              <a:spcAft>
                <a:spcPts val="0"/>
              </a:spcAft>
              <a:buNone/>
              <a:defRPr sz="1400" b="0" cap="all" baseline="0"/>
            </a:lvl1pPr>
          </a:lstStyle>
          <a:p>
            <a:pPr lvl="0"/>
            <a:r>
              <a:rPr lang="nb-NO" noProof="0" dirty="0"/>
              <a:t>KLIKK FOR Å LEGGE TIL NAVN PÅ ENHET</a:t>
            </a:r>
          </a:p>
        </p:txBody>
      </p:sp>
    </p:spTree>
    <p:extLst>
      <p:ext uri="{BB962C8B-B14F-4D97-AF65-F5344CB8AC3E}">
        <p14:creationId xmlns:p14="http://schemas.microsoft.com/office/powerpoint/2010/main" val="178474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02811425-0959-4F72-99C4-369DD7C161A7}" type="datetime1">
              <a:rPr lang="nb-NO" smtClean="0"/>
              <a:t>08.11.2018</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21255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72122" y="2374096"/>
            <a:ext cx="15373922" cy="664797"/>
          </a:xfrm>
          <a:prstGeom prst="rect">
            <a:avLst/>
          </a:prstGeom>
        </p:spPr>
        <p:txBody>
          <a:bodyPr vert="horz" lIns="0" tIns="0" rIns="0" bIns="0" rtlCol="0" anchor="b" anchorCtr="0">
            <a:normAutofit/>
          </a:bodyPr>
          <a:lstStyle/>
          <a:p>
            <a:r>
              <a:rPr lang="nb-NO" dirty="0"/>
              <a:t>Klikk for å redigere tittelstil</a:t>
            </a:r>
          </a:p>
        </p:txBody>
      </p:sp>
      <p:sp>
        <p:nvSpPr>
          <p:cNvPr id="3" name="Plassholder for tekst 2"/>
          <p:cNvSpPr>
            <a:spLocks noGrp="1"/>
          </p:cNvSpPr>
          <p:nvPr>
            <p:ph type="body" idx="1"/>
          </p:nvPr>
        </p:nvSpPr>
        <p:spPr>
          <a:xfrm>
            <a:off x="972122" y="3492436"/>
            <a:ext cx="15373922" cy="4680585"/>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865312" y="8705717"/>
            <a:ext cx="1080135" cy="262593"/>
          </a:xfrm>
          <a:prstGeom prst="rect">
            <a:avLst/>
          </a:prstGeom>
        </p:spPr>
        <p:txBody>
          <a:bodyPr vert="horz" lIns="0" tIns="0" rIns="0" bIns="0" rtlCol="0" anchor="ctr">
            <a:normAutofit/>
          </a:bodyPr>
          <a:lstStyle>
            <a:lvl1pPr algn="l">
              <a:defRPr sz="1100">
                <a:solidFill>
                  <a:schemeClr val="dk1"/>
                </a:solidFill>
              </a:defRPr>
            </a:lvl1pPr>
          </a:lstStyle>
          <a:p>
            <a:fld id="{24C1DA1B-711B-4250-AF61-AE5974B546C0}" type="datetime1">
              <a:rPr lang="nb-NO" smtClean="0"/>
              <a:t>08.11.2018</a:t>
            </a:fld>
            <a:endParaRPr lang="nb-NO"/>
          </a:p>
        </p:txBody>
      </p:sp>
      <p:sp>
        <p:nvSpPr>
          <p:cNvPr id="5" name="Plassholder for bunntekst 4"/>
          <p:cNvSpPr>
            <a:spLocks noGrp="1"/>
          </p:cNvSpPr>
          <p:nvPr>
            <p:ph type="ftr" sz="quarter" idx="3"/>
          </p:nvPr>
        </p:nvSpPr>
        <p:spPr>
          <a:xfrm>
            <a:off x="6425517" y="8705717"/>
            <a:ext cx="9920527" cy="262593"/>
          </a:xfrm>
          <a:prstGeom prst="rect">
            <a:avLst/>
          </a:prstGeom>
        </p:spPr>
        <p:txBody>
          <a:bodyPr vert="horz" lIns="0" tIns="0" rIns="0" bIns="0" rtlCol="0" anchor="ctr">
            <a:normAutofit/>
          </a:bodyPr>
          <a:lstStyle>
            <a:lvl1pPr algn="r">
              <a:defRPr sz="1100" cap="all" baseline="0">
                <a:solidFill>
                  <a:schemeClr val="dk1"/>
                </a:solidFill>
              </a:defRPr>
            </a:lvl1pPr>
          </a:lstStyle>
          <a:p>
            <a:endParaRPr lang="nb-NO" dirty="0"/>
          </a:p>
        </p:txBody>
      </p:sp>
      <p:sp>
        <p:nvSpPr>
          <p:cNvPr id="6" name="Plassholder for lysbildenummer 5"/>
          <p:cNvSpPr>
            <a:spLocks noGrp="1"/>
          </p:cNvSpPr>
          <p:nvPr>
            <p:ph type="sldNum" sz="quarter" idx="4"/>
          </p:nvPr>
        </p:nvSpPr>
        <p:spPr>
          <a:xfrm>
            <a:off x="3945910" y="8705717"/>
            <a:ext cx="439332" cy="262593"/>
          </a:xfrm>
          <a:prstGeom prst="rect">
            <a:avLst/>
          </a:prstGeom>
        </p:spPr>
        <p:txBody>
          <a:bodyPr vert="horz" lIns="0" tIns="0" rIns="0" bIns="0" rtlCol="0" anchor="ctr">
            <a:normAutofit/>
          </a:bodyPr>
          <a:lstStyle>
            <a:lvl1pPr algn="ctr">
              <a:defRPr sz="1100">
                <a:solidFill>
                  <a:schemeClr val="dk1"/>
                </a:solidFill>
              </a:defRPr>
            </a:lvl1pPr>
          </a:lstStyle>
          <a:p>
            <a:fld id="{5751DFAA-887F-4071-8EAD-E8CA316FCF06}" type="slidenum">
              <a:rPr lang="nb-NO" smtClean="0"/>
              <a:pPr/>
              <a:t>‹#›</a:t>
            </a:fld>
            <a:endParaRPr lang="nb-NO"/>
          </a:p>
        </p:txBody>
      </p:sp>
      <p:pic>
        <p:nvPicPr>
          <p:cNvPr id="10" name="Bilde 9">
            <a:extLst>
              <a:ext uri="{FF2B5EF4-FFF2-40B4-BE49-F238E27FC236}">
                <a16:creationId xmlns:a16="http://schemas.microsoft.com/office/drawing/2014/main" xmlns="" id="{F14EC943-070E-4E7D-93A3-0F611DDAC559}"/>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972122" y="972122"/>
            <a:ext cx="1002794" cy="592837"/>
          </a:xfrm>
          <a:prstGeom prst="rect">
            <a:avLst/>
          </a:prstGeom>
        </p:spPr>
      </p:pic>
      <p:pic>
        <p:nvPicPr>
          <p:cNvPr id="11" name="Bilde 10">
            <a:extLst>
              <a:ext uri="{FF2B5EF4-FFF2-40B4-BE49-F238E27FC236}">
                <a16:creationId xmlns:a16="http://schemas.microsoft.com/office/drawing/2014/main" xmlns="" id="{4A39DECF-E426-43A3-9A93-A8D693631F18}"/>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972122" y="8774297"/>
            <a:ext cx="2313437" cy="272797"/>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3" r:id="rId3"/>
    <p:sldLayoutId id="2147483664" r:id="rId4"/>
    <p:sldLayoutId id="2147483662" r:id="rId5"/>
    <p:sldLayoutId id="2147483666" r:id="rId6"/>
    <p:sldLayoutId id="2147483667" r:id="rId7"/>
    <p:sldLayoutId id="2147483668" r:id="rId8"/>
    <p:sldLayoutId id="2147483650" r:id="rId9"/>
    <p:sldLayoutId id="2147483651" r:id="rId10"/>
    <p:sldLayoutId id="2147483656" r:id="rId11"/>
    <p:sldLayoutId id="2147483658" r:id="rId12"/>
    <p:sldLayoutId id="2147483659" r:id="rId13"/>
    <p:sldLayoutId id="2147483660" r:id="rId14"/>
    <p:sldLayoutId id="2147483661" r:id="rId15"/>
    <p:sldLayoutId id="2147483657" r:id="rId16"/>
    <p:sldLayoutId id="2147483670" r:id="rId17"/>
    <p:sldLayoutId id="2147483671" r:id="rId18"/>
    <p:sldLayoutId id="2147483652" r:id="rId19"/>
    <p:sldLayoutId id="2147483653" r:id="rId20"/>
    <p:sldLayoutId id="2147483654" r:id="rId21"/>
    <p:sldLayoutId id="2147483655" r:id="rId22"/>
    <p:sldLayoutId id="2147483674" r:id="rId23"/>
    <p:sldLayoutId id="2147483675" r:id="rId24"/>
    <p:sldLayoutId id="2147483676" r:id="rId25"/>
  </p:sldLayoutIdLst>
  <p:hf sldNum="0" hdr="0" dt="0"/>
  <p:txStyles>
    <p:titleStyle>
      <a:lvl1pPr algn="l" defTabSz="1300277"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325069" indent="-325069" algn="l" defTabSz="1300277" rtl="0" eaLnBrk="1" latinLnBrk="0" hangingPunct="1">
        <a:lnSpc>
          <a:spcPct val="100000"/>
        </a:lnSpc>
        <a:spcBef>
          <a:spcPts val="0"/>
        </a:spcBef>
        <a:spcAft>
          <a:spcPts val="1000"/>
        </a:spcAft>
        <a:buClrTx/>
        <a:buFont typeface="Arial" panose="020B0604020202020204" pitchFamily="34" charset="0"/>
        <a:buChar char="•"/>
        <a:defRPr sz="3600" kern="1200">
          <a:solidFill>
            <a:schemeClr val="tx1"/>
          </a:solidFill>
          <a:latin typeface="+mn-lt"/>
          <a:ea typeface="+mn-ea"/>
          <a:cs typeface="+mn-cs"/>
        </a:defRPr>
      </a:lvl1pPr>
      <a:lvl2pPr marL="650138" indent="-325069" algn="l" defTabSz="1300277" rtl="0" eaLnBrk="1" latinLnBrk="0" hangingPunct="1">
        <a:lnSpc>
          <a:spcPct val="100000"/>
        </a:lnSpc>
        <a:spcBef>
          <a:spcPts val="500"/>
        </a:spcBef>
        <a:buClrTx/>
        <a:buFont typeface="Arial" panose="020B0604020202020204" pitchFamily="34" charset="0"/>
        <a:buChar char="•"/>
        <a:defRPr sz="3200" kern="1200">
          <a:solidFill>
            <a:schemeClr val="tx1"/>
          </a:solidFill>
          <a:latin typeface="+mn-lt"/>
          <a:ea typeface="+mn-ea"/>
          <a:cs typeface="+mn-cs"/>
        </a:defRPr>
      </a:lvl2pPr>
      <a:lvl3pPr marL="975207" indent="-325069" algn="l" defTabSz="1300277" rtl="0" eaLnBrk="1" latinLnBrk="0" hangingPunct="1">
        <a:lnSpc>
          <a:spcPct val="100000"/>
        </a:lnSpc>
        <a:spcBef>
          <a:spcPts val="500"/>
        </a:spcBef>
        <a:buClrTx/>
        <a:buFont typeface="Arial" panose="020B0604020202020204" pitchFamily="34" charset="0"/>
        <a:buChar char="•"/>
        <a:defRPr sz="2800" kern="1200">
          <a:solidFill>
            <a:schemeClr val="tx1"/>
          </a:solidFill>
          <a:latin typeface="+mn-lt"/>
          <a:ea typeface="+mn-ea"/>
          <a:cs typeface="+mn-cs"/>
        </a:defRPr>
      </a:lvl3pPr>
      <a:lvl4pPr marL="1300276" indent="-325069" algn="l" defTabSz="1300277" rtl="0" eaLnBrk="1" latinLnBrk="0" hangingPunct="1">
        <a:lnSpc>
          <a:spcPct val="100000"/>
        </a:lnSpc>
        <a:spcBef>
          <a:spcPts val="500"/>
        </a:spcBef>
        <a:buClrTx/>
        <a:buFont typeface="Arial" panose="020B0604020202020204" pitchFamily="34" charset="0"/>
        <a:buChar char="•"/>
        <a:defRPr sz="2400" kern="1200">
          <a:solidFill>
            <a:schemeClr val="tx1"/>
          </a:solidFill>
          <a:latin typeface="+mn-lt"/>
          <a:ea typeface="+mn-ea"/>
          <a:cs typeface="+mn-cs"/>
        </a:defRPr>
      </a:lvl4pPr>
      <a:lvl5pPr marL="1625345" indent="-325069" algn="l" defTabSz="1300277" rtl="0" eaLnBrk="1" latinLnBrk="0" hangingPunct="1">
        <a:lnSpc>
          <a:spcPct val="100000"/>
        </a:lnSpc>
        <a:spcBef>
          <a:spcPts val="500"/>
        </a:spcBef>
        <a:buClrTx/>
        <a:buFont typeface="Arial" panose="020B0604020202020204" pitchFamily="34" charset="0"/>
        <a:buChar char="•"/>
        <a:defRPr sz="2000" kern="1200">
          <a:solidFill>
            <a:schemeClr val="tx1"/>
          </a:solidFill>
          <a:latin typeface="+mn-lt"/>
          <a:ea typeface="+mn-ea"/>
          <a:cs typeface="+mn-cs"/>
        </a:defRPr>
      </a:lvl5pPr>
      <a:lvl6pPr marL="3575761"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5900"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038"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176" indent="-325069" algn="l" defTabSz="1300277"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nb-NO"/>
      </a:defPPr>
      <a:lvl1pPr marL="0" algn="l" defTabSz="1300277" rtl="0" eaLnBrk="1" latinLnBrk="0" hangingPunct="1">
        <a:defRPr sz="2560" kern="1200">
          <a:solidFill>
            <a:schemeClr val="tx1"/>
          </a:solidFill>
          <a:latin typeface="+mn-lt"/>
          <a:ea typeface="+mn-ea"/>
          <a:cs typeface="+mn-cs"/>
        </a:defRPr>
      </a:lvl1pPr>
      <a:lvl2pPr marL="650138" algn="l" defTabSz="1300277" rtl="0" eaLnBrk="1" latinLnBrk="0" hangingPunct="1">
        <a:defRPr sz="2560" kern="1200">
          <a:solidFill>
            <a:schemeClr val="tx1"/>
          </a:solidFill>
          <a:latin typeface="+mn-lt"/>
          <a:ea typeface="+mn-ea"/>
          <a:cs typeface="+mn-cs"/>
        </a:defRPr>
      </a:lvl2pPr>
      <a:lvl3pPr marL="1300277" algn="l" defTabSz="1300277" rtl="0" eaLnBrk="1" latinLnBrk="0" hangingPunct="1">
        <a:defRPr sz="2560" kern="1200">
          <a:solidFill>
            <a:schemeClr val="tx1"/>
          </a:solidFill>
          <a:latin typeface="+mn-lt"/>
          <a:ea typeface="+mn-ea"/>
          <a:cs typeface="+mn-cs"/>
        </a:defRPr>
      </a:lvl3pPr>
      <a:lvl4pPr marL="1950415" algn="l" defTabSz="1300277" rtl="0" eaLnBrk="1" latinLnBrk="0" hangingPunct="1">
        <a:defRPr sz="2560" kern="1200">
          <a:solidFill>
            <a:schemeClr val="tx1"/>
          </a:solidFill>
          <a:latin typeface="+mn-lt"/>
          <a:ea typeface="+mn-ea"/>
          <a:cs typeface="+mn-cs"/>
        </a:defRPr>
      </a:lvl4pPr>
      <a:lvl5pPr marL="2600554" algn="l" defTabSz="1300277" rtl="0" eaLnBrk="1" latinLnBrk="0" hangingPunct="1">
        <a:defRPr sz="2560" kern="1200">
          <a:solidFill>
            <a:schemeClr val="tx1"/>
          </a:solidFill>
          <a:latin typeface="+mn-lt"/>
          <a:ea typeface="+mn-ea"/>
          <a:cs typeface="+mn-cs"/>
        </a:defRPr>
      </a:lvl5pPr>
      <a:lvl6pPr marL="3250692" algn="l" defTabSz="1300277" rtl="0" eaLnBrk="1" latinLnBrk="0" hangingPunct="1">
        <a:defRPr sz="2560" kern="1200">
          <a:solidFill>
            <a:schemeClr val="tx1"/>
          </a:solidFill>
          <a:latin typeface="+mn-lt"/>
          <a:ea typeface="+mn-ea"/>
          <a:cs typeface="+mn-cs"/>
        </a:defRPr>
      </a:lvl6pPr>
      <a:lvl7pPr marL="3900830" algn="l" defTabSz="1300277" rtl="0" eaLnBrk="1" latinLnBrk="0" hangingPunct="1">
        <a:defRPr sz="2560" kern="1200">
          <a:solidFill>
            <a:schemeClr val="tx1"/>
          </a:solidFill>
          <a:latin typeface="+mn-lt"/>
          <a:ea typeface="+mn-ea"/>
          <a:cs typeface="+mn-cs"/>
        </a:defRPr>
      </a:lvl7pPr>
      <a:lvl8pPr marL="4550969" algn="l" defTabSz="1300277" rtl="0" eaLnBrk="1" latinLnBrk="0" hangingPunct="1">
        <a:defRPr sz="2560" kern="1200">
          <a:solidFill>
            <a:schemeClr val="tx1"/>
          </a:solidFill>
          <a:latin typeface="+mn-lt"/>
          <a:ea typeface="+mn-ea"/>
          <a:cs typeface="+mn-cs"/>
        </a:defRPr>
      </a:lvl8pPr>
      <a:lvl9pPr marL="5201107" algn="l" defTabSz="1300277"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xmlns="" id="{78E53669-E103-4675-9E4C-046033082A3B}"/>
              </a:ext>
            </a:extLst>
          </p:cNvPr>
          <p:cNvSpPr>
            <a:spLocks noGrp="1"/>
          </p:cNvSpPr>
          <p:nvPr>
            <p:ph type="ctrTitle"/>
          </p:nvPr>
        </p:nvSpPr>
        <p:spPr/>
        <p:txBody>
          <a:bodyPr/>
          <a:lstStyle/>
          <a:p>
            <a:r>
              <a:rPr lang="nb-NO" dirty="0" smtClean="0"/>
              <a:t>Kulturkompetanse i sosialt arbeid</a:t>
            </a:r>
            <a:endParaRPr lang="nb-NO" dirty="0"/>
          </a:p>
        </p:txBody>
      </p:sp>
      <p:sp>
        <p:nvSpPr>
          <p:cNvPr id="8" name="Undertittel 7">
            <a:extLst>
              <a:ext uri="{FF2B5EF4-FFF2-40B4-BE49-F238E27FC236}">
                <a16:creationId xmlns:a16="http://schemas.microsoft.com/office/drawing/2014/main" xmlns="" id="{60904BA8-7495-42A4-9867-8A378DAB2252}"/>
              </a:ext>
            </a:extLst>
          </p:cNvPr>
          <p:cNvSpPr>
            <a:spLocks noGrp="1"/>
          </p:cNvSpPr>
          <p:nvPr>
            <p:ph type="subTitle" idx="1"/>
          </p:nvPr>
        </p:nvSpPr>
        <p:spPr/>
        <p:txBody>
          <a:bodyPr/>
          <a:lstStyle/>
          <a:p>
            <a:r>
              <a:rPr lang="nb-NO" dirty="0" smtClean="0"/>
              <a:t>Hva er det - og trenger vi det?</a:t>
            </a:r>
            <a:endParaRPr lang="nb-NO" dirty="0"/>
          </a:p>
        </p:txBody>
      </p:sp>
      <p:sp>
        <p:nvSpPr>
          <p:cNvPr id="11" name="Plassholder for bilde 10">
            <a:extLst>
              <a:ext uri="{FF2B5EF4-FFF2-40B4-BE49-F238E27FC236}">
                <a16:creationId xmlns:a16="http://schemas.microsoft.com/office/drawing/2014/main" xmlns="" id="{1E68146C-8EF1-4189-97F5-CF0DB692D6E4}"/>
              </a:ext>
            </a:extLst>
          </p:cNvPr>
          <p:cNvSpPr>
            <a:spLocks noGrp="1"/>
          </p:cNvSpPr>
          <p:nvPr>
            <p:ph type="pic" sz="quarter" idx="16"/>
          </p:nvPr>
        </p:nvSpPr>
        <p:spPr/>
      </p:sp>
      <p:sp>
        <p:nvSpPr>
          <p:cNvPr id="9" name="Plassholder for tekst 8">
            <a:extLst>
              <a:ext uri="{FF2B5EF4-FFF2-40B4-BE49-F238E27FC236}">
                <a16:creationId xmlns:a16="http://schemas.microsoft.com/office/drawing/2014/main" xmlns="" id="{290387EA-6BEE-4C21-8A19-33350EBB4B29}"/>
              </a:ext>
            </a:extLst>
          </p:cNvPr>
          <p:cNvSpPr>
            <a:spLocks noGrp="1"/>
          </p:cNvSpPr>
          <p:nvPr>
            <p:ph type="body" sz="quarter" idx="13"/>
          </p:nvPr>
        </p:nvSpPr>
        <p:spPr/>
        <p:txBody>
          <a:bodyPr/>
          <a:lstStyle/>
          <a:p>
            <a:r>
              <a:rPr lang="nb-NO" dirty="0" smtClean="0"/>
              <a:t>Signe Ylvisaker</a:t>
            </a:r>
          </a:p>
          <a:p>
            <a:r>
              <a:rPr lang="nb-NO" dirty="0" smtClean="0"/>
              <a:t>Institutt for sosialfag, </a:t>
            </a:r>
            <a:r>
              <a:rPr lang="nb-NO" dirty="0" err="1" smtClean="0"/>
              <a:t>OsloMet</a:t>
            </a:r>
            <a:endParaRPr lang="nb-NO" dirty="0"/>
          </a:p>
        </p:txBody>
      </p:sp>
      <p:sp>
        <p:nvSpPr>
          <p:cNvPr id="10" name="Plassholder for tekst 9">
            <a:extLst>
              <a:ext uri="{FF2B5EF4-FFF2-40B4-BE49-F238E27FC236}">
                <a16:creationId xmlns:a16="http://schemas.microsoft.com/office/drawing/2014/main" xmlns="" id="{4918D810-026E-4FAA-A763-CAC836D5CAC9}"/>
              </a:ext>
            </a:extLst>
          </p:cNvPr>
          <p:cNvSpPr>
            <a:spLocks noGrp="1"/>
          </p:cNvSpPr>
          <p:nvPr>
            <p:ph type="body" sz="quarter" idx="15"/>
          </p:nvPr>
        </p:nvSpPr>
        <p:spPr/>
        <p:txBody>
          <a:bodyPr/>
          <a:lstStyle/>
          <a:p>
            <a:endParaRPr lang="nb-NO" dirty="0"/>
          </a:p>
        </p:txBody>
      </p:sp>
    </p:spTree>
    <p:extLst>
      <p:ext uri="{BB962C8B-B14F-4D97-AF65-F5344CB8AC3E}">
        <p14:creationId xmlns:p14="http://schemas.microsoft.com/office/powerpoint/2010/main" val="176032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8240" y="3057056"/>
            <a:ext cx="7698442" cy="820604"/>
          </a:xfrm>
        </p:spPr>
        <p:txBody>
          <a:bodyPr>
            <a:normAutofit fontScale="90000"/>
          </a:bodyPr>
          <a:lstStyle/>
          <a:p>
            <a:r>
              <a:rPr lang="nb-NO" dirty="0" smtClean="0"/>
              <a:t> </a:t>
            </a:r>
            <a:br>
              <a:rPr lang="nb-NO" dirty="0" smtClean="0"/>
            </a:br>
            <a:endParaRPr lang="nb-NO" dirty="0"/>
          </a:p>
        </p:txBody>
      </p:sp>
      <p:sp>
        <p:nvSpPr>
          <p:cNvPr id="3" name="Content Placeholder 2"/>
          <p:cNvSpPr>
            <a:spLocks noGrp="1"/>
          </p:cNvSpPr>
          <p:nvPr>
            <p:ph idx="1"/>
          </p:nvPr>
        </p:nvSpPr>
        <p:spPr>
          <a:xfrm>
            <a:off x="2528830" y="2316138"/>
            <a:ext cx="12594549" cy="5785301"/>
          </a:xfrm>
        </p:spPr>
        <p:txBody>
          <a:bodyPr>
            <a:noAutofit/>
          </a:bodyPr>
          <a:lstStyle/>
          <a:p>
            <a:pPr marL="3386" indent="0">
              <a:buNone/>
            </a:pPr>
            <a:r>
              <a:rPr lang="nb-NO" sz="1920" dirty="0"/>
              <a:t>«</a:t>
            </a:r>
            <a:r>
              <a:rPr lang="nb-NO" sz="2133" dirty="0"/>
              <a:t>I </a:t>
            </a:r>
            <a:r>
              <a:rPr lang="nb-NO" sz="2844" dirty="0"/>
              <a:t>denne guttens hjem, sitter familien på gulvet når de spiser og leiligheten er knapt møblert. Besøkshjemmet derimot, er vakkert møblert ifølge norsk standard. Den norske familien er opptatt av estetikk og kulturelle verdier. I </a:t>
            </a:r>
            <a:r>
              <a:rPr lang="nb-NO" sz="2844" dirty="0" err="1"/>
              <a:t>Gajrup`s</a:t>
            </a:r>
            <a:r>
              <a:rPr lang="nb-NO" sz="2844" dirty="0"/>
              <a:t> hjem er mat kun en nødvendighet, mens måltider i besøkshjemmet derimot alltid planlegges, deles og nytes. I guttens hjem snakker de ikke norsk mens de i besøkshjemmet er veldig sosiale og elsker å konversere. </a:t>
            </a:r>
            <a:r>
              <a:rPr lang="nb-NO" sz="2844" dirty="0" err="1"/>
              <a:t>Gajrup</a:t>
            </a:r>
            <a:r>
              <a:rPr lang="nb-NO" sz="2844" dirty="0"/>
              <a:t> deltar visstnok på aktiviteter, men blir ikke veiledet av sin mor. I besøkshjemmet tilbyr de aktiviteter som de mener er utviklende og tilbyr seg også å veilede ham både psykisk og fysisk. Hjemme sover han med brødrene. I besøkshjemmet virker han usikker og redd når han er alene. Hjemme er det mange mennesker som kommer og går, onkler og tanter. I besøkshjemmet er de mest opptatt av kjernefamilien, men har planlagte sammenkomster med andre familier».</a:t>
            </a:r>
          </a:p>
          <a:p>
            <a:endParaRPr lang="nb-NO" dirty="0"/>
          </a:p>
        </p:txBody>
      </p:sp>
      <p:sp>
        <p:nvSpPr>
          <p:cNvPr id="4" name="Date Placeholder 3"/>
          <p:cNvSpPr>
            <a:spLocks noGrp="1"/>
          </p:cNvSpPr>
          <p:nvPr>
            <p:ph type="dt" sz="half" idx="10"/>
          </p:nvPr>
        </p:nvSpPr>
        <p:spPr/>
        <p:txBody>
          <a:bodyPr/>
          <a:lstStyle/>
          <a:p>
            <a:fld id="{24390E9B-B207-43B5-8F9C-D15DDC2A7C1A}" type="datetime1">
              <a:rPr lang="nb-NO" smtClean="0"/>
              <a:t>08.11.2018</a:t>
            </a:fld>
            <a:endParaRPr lang="nb-NO"/>
          </a:p>
        </p:txBody>
      </p:sp>
      <p:sp>
        <p:nvSpPr>
          <p:cNvPr id="5" name="Footer Placeholder 4"/>
          <p:cNvSpPr>
            <a:spLocks noGrp="1"/>
          </p:cNvSpPr>
          <p:nvPr>
            <p:ph type="ftr" sz="quarter" idx="11"/>
          </p:nvPr>
        </p:nvSpPr>
        <p:spPr/>
        <p:txBody>
          <a:bodyPr/>
          <a:lstStyle/>
          <a:p>
            <a:endParaRPr lang="nb-NO"/>
          </a:p>
        </p:txBody>
      </p:sp>
      <p:sp>
        <p:nvSpPr>
          <p:cNvPr id="6" name="Rectangle 5"/>
          <p:cNvSpPr/>
          <p:nvPr/>
        </p:nvSpPr>
        <p:spPr>
          <a:xfrm>
            <a:off x="5514396" y="504377"/>
            <a:ext cx="6501342" cy="1772793"/>
          </a:xfrm>
          <a:prstGeom prst="rect">
            <a:avLst/>
          </a:prstGeom>
        </p:spPr>
        <p:txBody>
          <a:bodyPr>
            <a:spAutoFit/>
          </a:bodyPr>
          <a:lstStyle/>
          <a:p>
            <a:pPr marL="3386"/>
            <a:r>
              <a:rPr lang="nb-NO" sz="3640" dirty="0"/>
              <a:t>Sosialarbeideren beskriver hvorfor plasseringen ikke fungerte:</a:t>
            </a:r>
          </a:p>
        </p:txBody>
      </p:sp>
    </p:spTree>
    <p:extLst>
      <p:ext uri="{BB962C8B-B14F-4D97-AF65-F5344CB8AC3E}">
        <p14:creationId xmlns:p14="http://schemas.microsoft.com/office/powerpoint/2010/main" val="47405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0BCFE-DA8E-4499-9750-B9170A37B622}" type="datetime1">
              <a:rPr lang="nb-NO" smtClean="0"/>
              <a:t>08.11.2018</a:t>
            </a:fld>
            <a:endParaRPr lang="nb-NO"/>
          </a:p>
        </p:txBody>
      </p:sp>
      <p:sp>
        <p:nvSpPr>
          <p:cNvPr id="3" name="Footer Placeholder 2"/>
          <p:cNvSpPr>
            <a:spLocks noGrp="1"/>
          </p:cNvSpPr>
          <p:nvPr>
            <p:ph type="ftr" sz="quarter" idx="11"/>
          </p:nvPr>
        </p:nvSpPr>
        <p:spPr/>
        <p:txBody>
          <a:bodyPr/>
          <a:lstStyle/>
          <a:p>
            <a:endParaRPr lang="nb-NO"/>
          </a:p>
        </p:txBody>
      </p:sp>
      <p:sp>
        <p:nvSpPr>
          <p:cNvPr id="4" name="Content Placeholder 3"/>
          <p:cNvSpPr>
            <a:spLocks noGrp="1"/>
          </p:cNvSpPr>
          <p:nvPr>
            <p:ph sz="half" idx="2"/>
          </p:nvPr>
        </p:nvSpPr>
        <p:spPr>
          <a:xfrm>
            <a:off x="2821304" y="2930506"/>
            <a:ext cx="5745110" cy="6041288"/>
          </a:xfrm>
        </p:spPr>
        <p:txBody>
          <a:bodyPr>
            <a:normAutofit/>
          </a:bodyPr>
          <a:lstStyle/>
          <a:p>
            <a:pPr marL="3386" indent="0">
              <a:buNone/>
            </a:pPr>
            <a:r>
              <a:rPr lang="nb-NO" b="1" dirty="0"/>
              <a:t>Den norske </a:t>
            </a:r>
            <a:r>
              <a:rPr lang="nb-NO" b="1" dirty="0" smtClean="0"/>
              <a:t>familien</a:t>
            </a:r>
            <a:r>
              <a:rPr lang="nb-NO" dirty="0" smtClean="0"/>
              <a:t> </a:t>
            </a:r>
          </a:p>
          <a:p>
            <a:pPr>
              <a:buFont typeface="Wingdings" panose="05000000000000000000" pitchFamily="2" charset="2"/>
              <a:buChar char="Ø"/>
            </a:pPr>
            <a:r>
              <a:rPr lang="nb-NO" dirty="0" smtClean="0"/>
              <a:t>estetisk, pent møblert hjem</a:t>
            </a:r>
          </a:p>
          <a:p>
            <a:pPr>
              <a:buFont typeface="Wingdings" panose="05000000000000000000" pitchFamily="2" charset="2"/>
              <a:buChar char="Ø"/>
            </a:pPr>
            <a:r>
              <a:rPr lang="nb-NO" dirty="0"/>
              <a:t>m</a:t>
            </a:r>
            <a:r>
              <a:rPr lang="nb-NO" dirty="0" smtClean="0"/>
              <a:t>åltider planlegges, </a:t>
            </a:r>
          </a:p>
          <a:p>
            <a:pPr>
              <a:buFont typeface="Wingdings" panose="05000000000000000000" pitchFamily="2" charset="2"/>
              <a:buChar char="Ø"/>
            </a:pPr>
            <a:r>
              <a:rPr lang="nb-NO" dirty="0"/>
              <a:t>r</a:t>
            </a:r>
            <a:r>
              <a:rPr lang="nb-NO" dirty="0" smtClean="0"/>
              <a:t>essurssterke, sosialt konverserende</a:t>
            </a:r>
            <a:r>
              <a:rPr lang="nb-NO" dirty="0"/>
              <a:t>, utviklende og </a:t>
            </a:r>
            <a:r>
              <a:rPr lang="nb-NO" dirty="0" smtClean="0"/>
              <a:t>kunnskapsrike</a:t>
            </a:r>
          </a:p>
          <a:p>
            <a:pPr>
              <a:buFont typeface="Wingdings" panose="05000000000000000000" pitchFamily="2" charset="2"/>
              <a:buChar char="Ø"/>
            </a:pPr>
            <a:r>
              <a:rPr lang="nb-NO" dirty="0"/>
              <a:t>o</a:t>
            </a:r>
            <a:r>
              <a:rPr lang="nb-NO" dirty="0" smtClean="0"/>
              <a:t>rganiserte planer</a:t>
            </a:r>
          </a:p>
          <a:p>
            <a:pPr>
              <a:buFont typeface="Wingdings" panose="05000000000000000000" pitchFamily="2" charset="2"/>
              <a:buChar char="Ø"/>
            </a:pPr>
            <a:r>
              <a:rPr lang="nb-NO" dirty="0" smtClean="0"/>
              <a:t>aktivt tilstedeværende</a:t>
            </a:r>
            <a:endParaRPr lang="nb-NO" dirty="0"/>
          </a:p>
        </p:txBody>
      </p:sp>
      <p:sp>
        <p:nvSpPr>
          <p:cNvPr id="5" name="Content Placeholder 4"/>
          <p:cNvSpPr>
            <a:spLocks noGrp="1"/>
          </p:cNvSpPr>
          <p:nvPr>
            <p:ph sz="quarter" idx="4"/>
          </p:nvPr>
        </p:nvSpPr>
        <p:spPr>
          <a:xfrm>
            <a:off x="8776353" y="2930506"/>
            <a:ext cx="5747367" cy="6041288"/>
          </a:xfrm>
        </p:spPr>
        <p:txBody>
          <a:bodyPr/>
          <a:lstStyle/>
          <a:p>
            <a:pPr marL="3386" indent="0">
              <a:buNone/>
            </a:pPr>
            <a:r>
              <a:rPr lang="nb-NO" b="1" dirty="0"/>
              <a:t>Den indiske </a:t>
            </a:r>
            <a:r>
              <a:rPr lang="nb-NO" b="1" dirty="0" smtClean="0"/>
              <a:t>familien</a:t>
            </a:r>
            <a:r>
              <a:rPr lang="nb-NO" dirty="0" smtClean="0"/>
              <a:t> </a:t>
            </a:r>
          </a:p>
          <a:p>
            <a:pPr>
              <a:buFont typeface="Wingdings" panose="05000000000000000000" pitchFamily="2" charset="2"/>
              <a:buChar char="Ø"/>
            </a:pPr>
            <a:r>
              <a:rPr lang="nb-NO" dirty="0"/>
              <a:t>lite </a:t>
            </a:r>
            <a:r>
              <a:rPr lang="nb-NO" dirty="0" smtClean="0"/>
              <a:t>møbler, sitter </a:t>
            </a:r>
            <a:r>
              <a:rPr lang="nb-NO" dirty="0"/>
              <a:t>på </a:t>
            </a:r>
            <a:r>
              <a:rPr lang="nb-NO" dirty="0" smtClean="0"/>
              <a:t>gulvet, </a:t>
            </a:r>
          </a:p>
          <a:p>
            <a:pPr>
              <a:buFont typeface="Wingdings" panose="05000000000000000000" pitchFamily="2" charset="2"/>
              <a:buChar char="Ø"/>
            </a:pPr>
            <a:r>
              <a:rPr lang="nb-NO" dirty="0" smtClean="0"/>
              <a:t>mat </a:t>
            </a:r>
            <a:r>
              <a:rPr lang="nb-NO" dirty="0"/>
              <a:t>som nødvendighet, </a:t>
            </a:r>
            <a:endParaRPr lang="nb-NO" dirty="0" smtClean="0"/>
          </a:p>
          <a:p>
            <a:pPr>
              <a:buFont typeface="Wingdings" panose="05000000000000000000" pitchFamily="2" charset="2"/>
              <a:buChar char="Ø"/>
            </a:pPr>
            <a:r>
              <a:rPr lang="nb-NO" dirty="0" smtClean="0"/>
              <a:t>Ressurssvake, usikre</a:t>
            </a:r>
            <a:r>
              <a:rPr lang="nb-NO" dirty="0"/>
              <a:t>, redde, </a:t>
            </a:r>
            <a:endParaRPr lang="nb-NO" dirty="0" smtClean="0"/>
          </a:p>
          <a:p>
            <a:pPr>
              <a:buFont typeface="Wingdings" panose="05000000000000000000" pitchFamily="2" charset="2"/>
              <a:buChar char="Ø"/>
            </a:pPr>
            <a:r>
              <a:rPr lang="nb-NO" dirty="0" smtClean="0"/>
              <a:t>ikke organiserte planer</a:t>
            </a:r>
            <a:r>
              <a:rPr lang="nb-NO" dirty="0"/>
              <a:t>, </a:t>
            </a:r>
            <a:endParaRPr lang="nb-NO" dirty="0" smtClean="0"/>
          </a:p>
          <a:p>
            <a:pPr>
              <a:buFont typeface="Wingdings" panose="05000000000000000000" pitchFamily="2" charset="2"/>
              <a:buChar char="Ø"/>
            </a:pPr>
            <a:r>
              <a:rPr lang="nb-NO" dirty="0" smtClean="0"/>
              <a:t>fraværende mor, mennesker kommer </a:t>
            </a:r>
            <a:r>
              <a:rPr lang="nb-NO" dirty="0"/>
              <a:t>og går</a:t>
            </a:r>
          </a:p>
          <a:p>
            <a:endParaRPr lang="nb-NO" dirty="0"/>
          </a:p>
        </p:txBody>
      </p:sp>
      <p:sp>
        <p:nvSpPr>
          <p:cNvPr id="6" name="Title 5"/>
          <p:cNvSpPr>
            <a:spLocks noGrp="1"/>
          </p:cNvSpPr>
          <p:nvPr>
            <p:ph type="title"/>
          </p:nvPr>
        </p:nvSpPr>
        <p:spPr>
          <a:xfrm>
            <a:off x="4295138" y="1599378"/>
            <a:ext cx="8831544" cy="852878"/>
          </a:xfrm>
        </p:spPr>
        <p:txBody>
          <a:bodyPr>
            <a:normAutofit/>
          </a:bodyPr>
          <a:lstStyle/>
          <a:p>
            <a:r>
              <a:rPr lang="nb-NO" sz="3982" dirty="0" smtClean="0"/>
              <a:t>Kontrasterende familiebeskrivelser</a:t>
            </a:r>
            <a:endParaRPr lang="nb-NO" sz="3982" dirty="0"/>
          </a:p>
        </p:txBody>
      </p:sp>
    </p:spTree>
    <p:extLst>
      <p:ext uri="{BB962C8B-B14F-4D97-AF65-F5344CB8AC3E}">
        <p14:creationId xmlns:p14="http://schemas.microsoft.com/office/powerpoint/2010/main" val="1342864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0BCFE-DA8E-4499-9750-B9170A37B622}" type="datetime1">
              <a:rPr lang="nb-NO" smtClean="0"/>
              <a:t>08.11.2018</a:t>
            </a:fld>
            <a:endParaRPr lang="nb-NO"/>
          </a:p>
        </p:txBody>
      </p:sp>
      <p:sp>
        <p:nvSpPr>
          <p:cNvPr id="3" name="Footer Placeholder 2"/>
          <p:cNvSpPr>
            <a:spLocks noGrp="1"/>
          </p:cNvSpPr>
          <p:nvPr>
            <p:ph type="ftr" sz="quarter" idx="11"/>
          </p:nvPr>
        </p:nvSpPr>
        <p:spPr/>
        <p:txBody>
          <a:bodyPr/>
          <a:lstStyle/>
          <a:p>
            <a:endParaRPr lang="nb-NO"/>
          </a:p>
        </p:txBody>
      </p:sp>
      <p:sp>
        <p:nvSpPr>
          <p:cNvPr id="4" name="Content Placeholder 3"/>
          <p:cNvSpPr>
            <a:spLocks noGrp="1"/>
          </p:cNvSpPr>
          <p:nvPr>
            <p:ph sz="half" idx="2"/>
          </p:nvPr>
        </p:nvSpPr>
        <p:spPr/>
        <p:txBody>
          <a:bodyPr/>
          <a:lstStyle/>
          <a:p>
            <a:pPr marL="3386" indent="0">
              <a:buNone/>
            </a:pPr>
            <a:r>
              <a:rPr lang="nb-NO" b="1" dirty="0" smtClean="0"/>
              <a:t>Arbeiderklassen</a:t>
            </a:r>
          </a:p>
          <a:p>
            <a:pPr>
              <a:buFont typeface="Wingdings" panose="05000000000000000000" pitchFamily="2" charset="2"/>
              <a:buChar char="Ø"/>
            </a:pPr>
            <a:r>
              <a:rPr lang="nb-NO" dirty="0" smtClean="0"/>
              <a:t>Konform</a:t>
            </a:r>
          </a:p>
          <a:p>
            <a:pPr>
              <a:buFont typeface="Wingdings" panose="05000000000000000000" pitchFamily="2" charset="2"/>
              <a:buChar char="Ø"/>
            </a:pPr>
            <a:r>
              <a:rPr lang="nb-NO" dirty="0" smtClean="0"/>
              <a:t>Lydig</a:t>
            </a:r>
          </a:p>
          <a:p>
            <a:pPr>
              <a:buFont typeface="Wingdings" panose="05000000000000000000" pitchFamily="2" charset="2"/>
              <a:buChar char="Ø"/>
            </a:pPr>
            <a:r>
              <a:rPr lang="nb-NO" dirty="0" smtClean="0"/>
              <a:t>Innordnende</a:t>
            </a:r>
          </a:p>
          <a:p>
            <a:pPr>
              <a:buFont typeface="Wingdings" panose="05000000000000000000" pitchFamily="2" charset="2"/>
              <a:buChar char="Ø"/>
            </a:pPr>
            <a:r>
              <a:rPr lang="nb-NO" dirty="0" smtClean="0"/>
              <a:t>Vekt på kollektivet</a:t>
            </a:r>
            <a:endParaRPr lang="nb-NO" dirty="0"/>
          </a:p>
        </p:txBody>
      </p:sp>
      <p:sp>
        <p:nvSpPr>
          <p:cNvPr id="5" name="Content Placeholder 4"/>
          <p:cNvSpPr>
            <a:spLocks noGrp="1"/>
          </p:cNvSpPr>
          <p:nvPr>
            <p:ph sz="quarter" idx="4"/>
          </p:nvPr>
        </p:nvSpPr>
        <p:spPr/>
        <p:txBody>
          <a:bodyPr/>
          <a:lstStyle/>
          <a:p>
            <a:pPr marL="3386" indent="0">
              <a:buNone/>
            </a:pPr>
            <a:r>
              <a:rPr lang="nb-NO" b="1" dirty="0" smtClean="0"/>
              <a:t>Middelklassen</a:t>
            </a:r>
          </a:p>
          <a:p>
            <a:pPr>
              <a:buFont typeface="Wingdings" panose="05000000000000000000" pitchFamily="2" charset="2"/>
              <a:buChar char="Ø"/>
            </a:pPr>
            <a:r>
              <a:rPr lang="nb-NO" dirty="0" smtClean="0"/>
              <a:t>Autonom</a:t>
            </a:r>
          </a:p>
          <a:p>
            <a:pPr>
              <a:buFont typeface="Wingdings" panose="05000000000000000000" pitchFamily="2" charset="2"/>
              <a:buChar char="Ø"/>
            </a:pPr>
            <a:r>
              <a:rPr lang="nb-NO" dirty="0" smtClean="0"/>
              <a:t>Fleksibel</a:t>
            </a:r>
          </a:p>
          <a:p>
            <a:pPr>
              <a:buFont typeface="Wingdings" panose="05000000000000000000" pitchFamily="2" charset="2"/>
              <a:buChar char="Ø"/>
            </a:pPr>
            <a:r>
              <a:rPr lang="nb-NO" dirty="0" smtClean="0"/>
              <a:t>Mestrende</a:t>
            </a:r>
          </a:p>
          <a:p>
            <a:pPr>
              <a:buFont typeface="Wingdings" panose="05000000000000000000" pitchFamily="2" charset="2"/>
              <a:buChar char="Ø"/>
            </a:pPr>
            <a:r>
              <a:rPr lang="nb-NO" dirty="0" smtClean="0"/>
              <a:t>Vekt på individet</a:t>
            </a:r>
          </a:p>
          <a:p>
            <a:pPr>
              <a:buFont typeface="Wingdings" panose="05000000000000000000" pitchFamily="2" charset="2"/>
              <a:buChar char="Ø"/>
            </a:pPr>
            <a:endParaRPr lang="nb-NO" dirty="0"/>
          </a:p>
          <a:p>
            <a:pPr marL="3386" indent="0">
              <a:buNone/>
            </a:pPr>
            <a:endParaRPr lang="nb-NO" dirty="0" smtClean="0"/>
          </a:p>
          <a:p>
            <a:pPr marL="3386" indent="0">
              <a:buNone/>
            </a:pPr>
            <a:r>
              <a:rPr lang="nb-NO" sz="1920" dirty="0"/>
              <a:t>(Hildur Ve, 1978)</a:t>
            </a:r>
          </a:p>
        </p:txBody>
      </p:sp>
      <p:sp>
        <p:nvSpPr>
          <p:cNvPr id="6" name="Title 5"/>
          <p:cNvSpPr>
            <a:spLocks noGrp="1"/>
          </p:cNvSpPr>
          <p:nvPr>
            <p:ph type="title"/>
          </p:nvPr>
        </p:nvSpPr>
        <p:spPr>
          <a:xfrm>
            <a:off x="4295138" y="1804166"/>
            <a:ext cx="8831544" cy="614368"/>
          </a:xfrm>
        </p:spPr>
        <p:txBody>
          <a:bodyPr>
            <a:noAutofit/>
          </a:bodyPr>
          <a:lstStyle/>
          <a:p>
            <a:r>
              <a:rPr lang="nb-NO" sz="5688" dirty="0"/>
              <a:t>Sosialiseringsverdier</a:t>
            </a:r>
          </a:p>
        </p:txBody>
      </p:sp>
    </p:spTree>
    <p:extLst>
      <p:ext uri="{BB962C8B-B14F-4D97-AF65-F5344CB8AC3E}">
        <p14:creationId xmlns:p14="http://schemas.microsoft.com/office/powerpoint/2010/main" val="674136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811066" y="1827139"/>
            <a:ext cx="5745110" cy="1960696"/>
          </a:xfrm>
        </p:spPr>
        <p:txBody>
          <a:bodyPr/>
          <a:lstStyle/>
          <a:p>
            <a:endParaRPr lang="en-US" sz="3982" dirty="0"/>
          </a:p>
          <a:p>
            <a:r>
              <a:rPr lang="en-US" sz="3982" dirty="0" err="1"/>
              <a:t>Middelklassen</a:t>
            </a:r>
            <a:r>
              <a:rPr lang="en-US" sz="3982" dirty="0"/>
              <a:t>: </a:t>
            </a:r>
            <a:r>
              <a:rPr lang="en-US" sz="3982" dirty="0" err="1"/>
              <a:t>intensiv</a:t>
            </a:r>
            <a:r>
              <a:rPr lang="en-US" sz="3982" dirty="0"/>
              <a:t> </a:t>
            </a:r>
            <a:r>
              <a:rPr lang="en-US" sz="3982" dirty="0" err="1" smtClean="0"/>
              <a:t>kultivering</a:t>
            </a:r>
            <a:endParaRPr lang="en-US" sz="3982" dirty="0"/>
          </a:p>
        </p:txBody>
      </p:sp>
      <p:sp>
        <p:nvSpPr>
          <p:cNvPr id="3" name="Content Placeholder 2"/>
          <p:cNvSpPr>
            <a:spLocks noGrp="1"/>
          </p:cNvSpPr>
          <p:nvPr>
            <p:ph sz="half" idx="2"/>
          </p:nvPr>
        </p:nvSpPr>
        <p:spPr/>
        <p:txBody>
          <a:bodyPr>
            <a:normAutofit/>
          </a:bodyPr>
          <a:lstStyle/>
          <a:p>
            <a:pPr>
              <a:buFont typeface="Wingdings" panose="05000000000000000000" pitchFamily="2" charset="2"/>
              <a:buChar char="Ø"/>
            </a:pPr>
            <a:r>
              <a:rPr lang="nb-NO" sz="2560" dirty="0"/>
              <a:t>Ekspertledet </a:t>
            </a:r>
            <a:r>
              <a:rPr lang="nb-NO" sz="2560" dirty="0" smtClean="0"/>
              <a:t>hverdag</a:t>
            </a:r>
            <a:endParaRPr lang="nb-NO" sz="2560" dirty="0"/>
          </a:p>
          <a:p>
            <a:pPr>
              <a:buFont typeface="Wingdings" panose="05000000000000000000" pitchFamily="2" charset="2"/>
              <a:buChar char="Ø"/>
            </a:pPr>
            <a:r>
              <a:rPr lang="nb-NO" sz="2560" dirty="0"/>
              <a:t>Barnesentrert, barn ses som selvstendige aktører, har rettigheter</a:t>
            </a:r>
          </a:p>
          <a:p>
            <a:pPr>
              <a:buFont typeface="Wingdings" panose="05000000000000000000" pitchFamily="2" charset="2"/>
              <a:buChar char="Ø"/>
            </a:pPr>
            <a:r>
              <a:rPr lang="nb-NO" sz="2560" dirty="0"/>
              <a:t>Nær kontakt med voksne,</a:t>
            </a:r>
          </a:p>
          <a:p>
            <a:pPr lvl="2">
              <a:buFont typeface="Wingdings" panose="05000000000000000000" pitchFamily="2" charset="2"/>
              <a:buChar char="§"/>
            </a:pPr>
            <a:r>
              <a:rPr lang="nb-NO" dirty="0" smtClean="0"/>
              <a:t>Samtaler og dialog </a:t>
            </a:r>
          </a:p>
          <a:p>
            <a:pPr>
              <a:buFont typeface="Wingdings" panose="05000000000000000000" pitchFamily="2" charset="2"/>
              <a:buChar char="Ø"/>
            </a:pPr>
            <a:r>
              <a:rPr lang="nb-NO" sz="2560" dirty="0"/>
              <a:t>Strukturering av barnets liv, </a:t>
            </a:r>
          </a:p>
          <a:p>
            <a:pPr lvl="1">
              <a:buFont typeface="Wingdings" panose="05000000000000000000" pitchFamily="2" charset="2"/>
              <a:buChar char="§"/>
            </a:pPr>
            <a:r>
              <a:rPr lang="nb-NO" sz="2560" dirty="0"/>
              <a:t>fritidsaktiviteter, venner, skole, hverdagsliv</a:t>
            </a:r>
          </a:p>
          <a:p>
            <a:pPr>
              <a:buFont typeface="Wingdings" panose="05000000000000000000" pitchFamily="2" charset="2"/>
              <a:buChar char="Ø"/>
            </a:pPr>
            <a:r>
              <a:rPr lang="nb-NO" sz="2560" dirty="0"/>
              <a:t>Barn oppdras til ferdigheter som verdsettes i skole og arbeidsliv, samtaleferdigheter</a:t>
            </a:r>
            <a:endParaRPr lang="en-US" sz="2560" dirty="0"/>
          </a:p>
        </p:txBody>
      </p:sp>
      <p:sp>
        <p:nvSpPr>
          <p:cNvPr id="4" name="Text Placeholder 3"/>
          <p:cNvSpPr>
            <a:spLocks noGrp="1"/>
          </p:cNvSpPr>
          <p:nvPr>
            <p:ph type="body" sz="quarter" idx="3"/>
          </p:nvPr>
        </p:nvSpPr>
        <p:spPr>
          <a:xfrm>
            <a:off x="9696459" y="2486361"/>
            <a:ext cx="4791523" cy="1301474"/>
          </a:xfrm>
        </p:spPr>
        <p:txBody>
          <a:bodyPr/>
          <a:lstStyle/>
          <a:p>
            <a:r>
              <a:rPr lang="en-US" sz="3982" dirty="0" err="1"/>
              <a:t>Arbeiderklassen</a:t>
            </a:r>
            <a:r>
              <a:rPr lang="en-US" sz="3982" dirty="0"/>
              <a:t>: </a:t>
            </a:r>
            <a:r>
              <a:rPr lang="en-US" sz="3982" dirty="0" err="1"/>
              <a:t>naturlig</a:t>
            </a:r>
            <a:r>
              <a:rPr lang="en-US" sz="3982" dirty="0"/>
              <a:t> </a:t>
            </a:r>
            <a:r>
              <a:rPr lang="en-US" sz="3982" dirty="0" err="1"/>
              <a:t>vekst</a:t>
            </a:r>
            <a:endParaRPr lang="en-US" sz="3982" dirty="0"/>
          </a:p>
        </p:txBody>
      </p:sp>
      <p:sp>
        <p:nvSpPr>
          <p:cNvPr id="5" name="Content Placeholder 4"/>
          <p:cNvSpPr>
            <a:spLocks noGrp="1"/>
          </p:cNvSpPr>
          <p:nvPr>
            <p:ph sz="quarter" idx="4"/>
          </p:nvPr>
        </p:nvSpPr>
        <p:spPr>
          <a:xfrm>
            <a:off x="8875142" y="3954454"/>
            <a:ext cx="5747367" cy="5141321"/>
          </a:xfrm>
        </p:spPr>
        <p:txBody>
          <a:bodyPr>
            <a:normAutofit fontScale="85000" lnSpcReduction="10000"/>
          </a:bodyPr>
          <a:lstStyle/>
          <a:p>
            <a:pPr>
              <a:buFont typeface="Wingdings" panose="05000000000000000000" pitchFamily="2" charset="2"/>
              <a:buChar char="Ø"/>
            </a:pPr>
            <a:r>
              <a:rPr lang="nb-NO" sz="2986" dirty="0" smtClean="0"/>
              <a:t>Ustrukturert </a:t>
            </a:r>
            <a:r>
              <a:rPr lang="nb-NO" sz="2986" dirty="0"/>
              <a:t>hverdag</a:t>
            </a:r>
          </a:p>
          <a:p>
            <a:pPr>
              <a:buFont typeface="Wingdings" panose="05000000000000000000" pitchFamily="2" charset="2"/>
              <a:buChar char="Ø"/>
            </a:pPr>
            <a:r>
              <a:rPr lang="nb-NO" sz="2986" dirty="0"/>
              <a:t>Leker selv, befinner seg i barneverden </a:t>
            </a:r>
          </a:p>
          <a:p>
            <a:pPr>
              <a:buFont typeface="Wingdings" panose="05000000000000000000" pitchFamily="2" charset="2"/>
              <a:buChar char="Ø"/>
            </a:pPr>
            <a:r>
              <a:rPr lang="nb-NO" sz="2986" dirty="0"/>
              <a:t>Mindre kontakt med voksne </a:t>
            </a:r>
          </a:p>
          <a:p>
            <a:pPr lvl="2">
              <a:buFont typeface="Wingdings" panose="05000000000000000000" pitchFamily="2" charset="2"/>
              <a:buChar char="§"/>
            </a:pPr>
            <a:r>
              <a:rPr lang="nb-NO" sz="2986" dirty="0"/>
              <a:t>Beskjeder og instrukser</a:t>
            </a:r>
          </a:p>
          <a:p>
            <a:pPr>
              <a:buFont typeface="Wingdings" panose="05000000000000000000" pitchFamily="2" charset="2"/>
              <a:buChar char="Ø"/>
            </a:pPr>
            <a:r>
              <a:rPr lang="nb-NO" sz="2986" dirty="0"/>
              <a:t>Mindre strukturering av barnets liv</a:t>
            </a:r>
          </a:p>
          <a:p>
            <a:pPr lvl="1">
              <a:buFont typeface="Wingdings" panose="05000000000000000000" pitchFamily="2" charset="2"/>
              <a:buChar char="§"/>
            </a:pPr>
            <a:r>
              <a:rPr lang="nb-NO" sz="2986" dirty="0"/>
              <a:t>foreldre har færre muligheter til å involvere seg i skolearbeid og fritidsaktiviteter </a:t>
            </a:r>
          </a:p>
          <a:p>
            <a:pPr>
              <a:buFont typeface="Wingdings" panose="05000000000000000000" pitchFamily="2" charset="2"/>
              <a:buChar char="Ø"/>
            </a:pPr>
            <a:r>
              <a:rPr lang="nb-NO" sz="2986" dirty="0"/>
              <a:t>Barn oppdras </a:t>
            </a:r>
            <a:r>
              <a:rPr lang="nb-NO" sz="2986" dirty="0" smtClean="0"/>
              <a:t>til andre ferdigheter enn de som </a:t>
            </a:r>
            <a:r>
              <a:rPr lang="nb-NO" sz="2986" dirty="0"/>
              <a:t>skole og arbeidsliv krever. </a:t>
            </a:r>
            <a:endParaRPr lang="en-US" sz="2986" dirty="0"/>
          </a:p>
          <a:p>
            <a:pPr marL="2201256" lvl="4" indent="0">
              <a:buNone/>
            </a:pPr>
            <a:r>
              <a:rPr lang="en-US" sz="1991" dirty="0"/>
              <a:t>(</a:t>
            </a:r>
            <a:r>
              <a:rPr lang="en-US" sz="1991" dirty="0" err="1"/>
              <a:t>Anette</a:t>
            </a:r>
            <a:r>
              <a:rPr lang="en-US" sz="1991" dirty="0"/>
              <a:t> </a:t>
            </a:r>
            <a:r>
              <a:rPr lang="en-US" sz="1991" dirty="0" err="1"/>
              <a:t>Lareau</a:t>
            </a:r>
            <a:r>
              <a:rPr lang="en-US" sz="1991" dirty="0"/>
              <a:t> 2003, 2011)</a:t>
            </a:r>
            <a:endParaRPr lang="nb-NO" sz="1991" dirty="0"/>
          </a:p>
        </p:txBody>
      </p:sp>
      <p:sp>
        <p:nvSpPr>
          <p:cNvPr id="6" name="Date Placeholder 5"/>
          <p:cNvSpPr>
            <a:spLocks noGrp="1"/>
          </p:cNvSpPr>
          <p:nvPr>
            <p:ph type="dt" sz="half" idx="10"/>
          </p:nvPr>
        </p:nvSpPr>
        <p:spPr/>
        <p:txBody>
          <a:bodyPr/>
          <a:lstStyle/>
          <a:p>
            <a:fld id="{8B56C192-56B1-47DC-8944-F3151D48215A}" type="datetime1">
              <a:rPr lang="nb-NO" smtClean="0"/>
              <a:t>08.11.2018</a:t>
            </a:fld>
            <a:endParaRPr lang="nb-NO"/>
          </a:p>
        </p:txBody>
      </p:sp>
      <p:sp>
        <p:nvSpPr>
          <p:cNvPr id="7" name="Footer Placeholder 6"/>
          <p:cNvSpPr>
            <a:spLocks noGrp="1"/>
          </p:cNvSpPr>
          <p:nvPr>
            <p:ph type="ftr" sz="quarter" idx="11"/>
          </p:nvPr>
        </p:nvSpPr>
        <p:spPr/>
        <p:txBody>
          <a:bodyPr/>
          <a:lstStyle/>
          <a:p>
            <a:endParaRPr lang="nb-NO"/>
          </a:p>
        </p:txBody>
      </p:sp>
      <p:sp>
        <p:nvSpPr>
          <p:cNvPr id="8" name="Title 7"/>
          <p:cNvSpPr>
            <a:spLocks noGrp="1"/>
          </p:cNvSpPr>
          <p:nvPr>
            <p:ph type="title"/>
          </p:nvPr>
        </p:nvSpPr>
        <p:spPr>
          <a:xfrm>
            <a:off x="4166684" y="1607022"/>
            <a:ext cx="10264589" cy="612717"/>
          </a:xfrm>
        </p:spPr>
        <p:txBody>
          <a:bodyPr/>
          <a:lstStyle/>
          <a:p>
            <a:r>
              <a:rPr lang="en-US" sz="3982" dirty="0" err="1"/>
              <a:t>Klassetilhørighet</a:t>
            </a:r>
            <a:r>
              <a:rPr lang="en-US" sz="3982" dirty="0"/>
              <a:t> </a:t>
            </a:r>
            <a:r>
              <a:rPr lang="en-US" sz="3982" dirty="0" err="1"/>
              <a:t>og</a:t>
            </a:r>
            <a:r>
              <a:rPr lang="en-US" sz="3982" dirty="0"/>
              <a:t> </a:t>
            </a:r>
            <a:r>
              <a:rPr lang="en-US" sz="3982" dirty="0" err="1"/>
              <a:t>barneoppdragelse</a:t>
            </a:r>
            <a:endParaRPr lang="en-US" sz="3982" dirty="0"/>
          </a:p>
        </p:txBody>
      </p:sp>
    </p:spTree>
    <p:extLst>
      <p:ext uri="{BB962C8B-B14F-4D97-AF65-F5344CB8AC3E}">
        <p14:creationId xmlns:p14="http://schemas.microsoft.com/office/powerpoint/2010/main" val="2253710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346816" y="473035"/>
            <a:ext cx="10264589" cy="2524773"/>
          </a:xfrm>
        </p:spPr>
        <p:txBody>
          <a:bodyPr rtlCol="0">
            <a:normAutofit/>
          </a:bodyPr>
          <a:lstStyle/>
          <a:p>
            <a:pPr>
              <a:defRPr/>
            </a:pPr>
            <a:r>
              <a:rPr lang="nb-NO" sz="5688" dirty="0"/>
              <a:t>Sentrale trekk ved kultur: </a:t>
            </a:r>
            <a:br>
              <a:rPr lang="nb-NO" sz="5688" dirty="0"/>
            </a:br>
            <a:endParaRPr lang="nb-NO" sz="5688" dirty="0"/>
          </a:p>
        </p:txBody>
      </p:sp>
      <p:sp>
        <p:nvSpPr>
          <p:cNvPr id="26627" name="Rectangle 3"/>
          <p:cNvSpPr>
            <a:spLocks noGrp="1" noChangeArrowheads="1"/>
          </p:cNvSpPr>
          <p:nvPr>
            <p:ph idx="1"/>
          </p:nvPr>
        </p:nvSpPr>
        <p:spPr>
          <a:xfrm>
            <a:off x="2836013" y="2111349"/>
            <a:ext cx="11775392" cy="6758051"/>
          </a:xfrm>
        </p:spPr>
        <p:txBody>
          <a:bodyPr rtlCol="0">
            <a:normAutofit fontScale="92500" lnSpcReduction="10000"/>
          </a:bodyPr>
          <a:lstStyle/>
          <a:p>
            <a:pPr eaLnBrk="1" fontAlgn="auto" hangingPunct="1">
              <a:buFont typeface="Wingdings" panose="05000000000000000000" pitchFamily="2" charset="2"/>
              <a:buChar char="Ø"/>
              <a:defRPr/>
            </a:pPr>
            <a:endParaRPr lang="nb-NO" altLang="nb-NO" sz="3982" dirty="0"/>
          </a:p>
          <a:p>
            <a:pPr eaLnBrk="1" fontAlgn="auto" hangingPunct="1">
              <a:buFont typeface="Wingdings" panose="05000000000000000000" pitchFamily="2" charset="2"/>
              <a:buChar char="Ø"/>
              <a:defRPr/>
            </a:pPr>
            <a:r>
              <a:rPr lang="nb-NO" altLang="nb-NO" sz="3982" dirty="0"/>
              <a:t>dynamisk; skapes, vedlikeholdes og endres i sosial samhandling</a:t>
            </a:r>
          </a:p>
          <a:p>
            <a:pPr eaLnBrk="1" fontAlgn="auto" hangingPunct="1">
              <a:buFont typeface="Wingdings" panose="05000000000000000000" pitchFamily="2" charset="2"/>
              <a:buChar char="Ø"/>
              <a:defRPr/>
            </a:pPr>
            <a:r>
              <a:rPr lang="nb-NO" altLang="nb-NO" sz="3982" dirty="0"/>
              <a:t>felles for et samfunn, eller grupper innenfor et samfunn</a:t>
            </a:r>
          </a:p>
          <a:p>
            <a:pPr eaLnBrk="1" fontAlgn="auto" hangingPunct="1">
              <a:buFont typeface="Wingdings" panose="05000000000000000000" pitchFamily="2" charset="2"/>
              <a:buChar char="Ø"/>
              <a:defRPr/>
            </a:pPr>
            <a:r>
              <a:rPr lang="nb-NO" altLang="nb-NO" sz="3982" dirty="0"/>
              <a:t>tillært og samfunnsskapt</a:t>
            </a:r>
          </a:p>
          <a:p>
            <a:pPr eaLnBrk="1" fontAlgn="auto" hangingPunct="1">
              <a:buFont typeface="Wingdings" panose="05000000000000000000" pitchFamily="2" charset="2"/>
              <a:buChar char="Ø"/>
              <a:defRPr/>
            </a:pPr>
            <a:r>
              <a:rPr lang="nb-NO" altLang="nb-NO" sz="3982" dirty="0"/>
              <a:t>overført fra en generasjon til en annen, som regel noe endret</a:t>
            </a:r>
          </a:p>
          <a:p>
            <a:pPr eaLnBrk="1" fontAlgn="auto" hangingPunct="1">
              <a:buFont typeface="Wingdings" panose="05000000000000000000" pitchFamily="2" charset="2"/>
              <a:buChar char="Ø"/>
              <a:defRPr/>
            </a:pPr>
            <a:r>
              <a:rPr lang="nb-NO" altLang="nb-NO" sz="3982" dirty="0"/>
              <a:t>modeller av og for handling</a:t>
            </a:r>
          </a:p>
          <a:p>
            <a:pPr eaLnBrk="1" fontAlgn="auto" hangingPunct="1">
              <a:buFont typeface="Wingdings" panose="05000000000000000000" pitchFamily="2" charset="2"/>
              <a:buChar char="Ø"/>
              <a:defRPr/>
            </a:pPr>
            <a:r>
              <a:rPr lang="nb-NO" altLang="nb-NO" sz="3982" dirty="0"/>
              <a:t>et system eller </a:t>
            </a:r>
            <a:r>
              <a:rPr lang="nb-NO" altLang="nb-NO" sz="3982" dirty="0" smtClean="0"/>
              <a:t>komplekse helheter</a:t>
            </a:r>
            <a:endParaRPr lang="nb-NO" altLang="nb-NO" sz="3982" dirty="0"/>
          </a:p>
          <a:p>
            <a:pPr eaLnBrk="1" fontAlgn="auto" hangingPunct="1">
              <a:buFont typeface="Wingdings" panose="05000000000000000000" pitchFamily="2" charset="2"/>
              <a:buChar char="Ø"/>
              <a:defRPr/>
            </a:pPr>
            <a:r>
              <a:rPr lang="nb-NO" altLang="nb-NO" sz="3982" dirty="0"/>
              <a:t>tolkningsskjema for handling</a:t>
            </a:r>
          </a:p>
        </p:txBody>
      </p:sp>
    </p:spTree>
    <p:extLst>
      <p:ext uri="{BB962C8B-B14F-4D97-AF65-F5344CB8AC3E}">
        <p14:creationId xmlns:p14="http://schemas.microsoft.com/office/powerpoint/2010/main" val="4154484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8240" y="575430"/>
            <a:ext cx="7698442" cy="1461188"/>
          </a:xfrm>
        </p:spPr>
        <p:txBody>
          <a:bodyPr>
            <a:normAutofit/>
          </a:bodyPr>
          <a:lstStyle/>
          <a:p>
            <a:pPr>
              <a:defRPr/>
            </a:pPr>
            <a:r>
              <a:rPr lang="nb-NO" sz="5119" dirty="0"/>
              <a:t>Kulturalisering</a:t>
            </a:r>
          </a:p>
        </p:txBody>
      </p:sp>
      <p:sp>
        <p:nvSpPr>
          <p:cNvPr id="21507" name="Content Placeholder 2"/>
          <p:cNvSpPr>
            <a:spLocks noGrp="1"/>
          </p:cNvSpPr>
          <p:nvPr>
            <p:ph idx="1"/>
          </p:nvPr>
        </p:nvSpPr>
        <p:spPr>
          <a:xfrm>
            <a:off x="4346816" y="2316138"/>
            <a:ext cx="10264589" cy="6553261"/>
          </a:xfrm>
        </p:spPr>
        <p:txBody>
          <a:bodyPr>
            <a:normAutofit/>
          </a:bodyPr>
          <a:lstStyle/>
          <a:p>
            <a:pPr marL="3386" indent="0">
              <a:lnSpc>
                <a:spcPct val="150000"/>
              </a:lnSpc>
              <a:buNone/>
            </a:pPr>
            <a:r>
              <a:rPr lang="nb-NO" altLang="nb-NO" sz="3982" dirty="0" err="1"/>
              <a:t>Kulturalisering</a:t>
            </a:r>
            <a:r>
              <a:rPr lang="nb-NO" altLang="nb-NO" sz="3982" dirty="0"/>
              <a:t> kan </a:t>
            </a:r>
            <a:r>
              <a:rPr lang="nb-NO" altLang="nb-NO" sz="3982" dirty="0" smtClean="0"/>
              <a:t>defineres </a:t>
            </a:r>
            <a:r>
              <a:rPr lang="nb-NO" altLang="nb-NO" sz="3982" dirty="0"/>
              <a:t>som en prosess der situasjoner eller problemer forstås på grunnlag av en </a:t>
            </a:r>
            <a:r>
              <a:rPr lang="nb-NO" altLang="nb-NO" sz="3982" i="1" dirty="0"/>
              <a:t>generalisert forståelse av kultur. </a:t>
            </a:r>
            <a:r>
              <a:rPr lang="nb-NO" altLang="nb-NO" sz="3982" dirty="0"/>
              <a:t>Dette</a:t>
            </a:r>
            <a:r>
              <a:rPr lang="nb-NO" altLang="nb-NO" sz="3982" i="1" dirty="0"/>
              <a:t> </a:t>
            </a:r>
            <a:r>
              <a:rPr lang="nb-NO" altLang="nb-NO" sz="3982" dirty="0"/>
              <a:t>blir utgangspunkt for handling. Kulturelle forhold tillegges avgjørende betydning til fordel forandre aspekter. </a:t>
            </a:r>
            <a:endParaRPr lang="nb-NO" altLang="nb-NO" sz="3982" i="1" dirty="0"/>
          </a:p>
        </p:txBody>
      </p:sp>
    </p:spTree>
    <p:extLst>
      <p:ext uri="{BB962C8B-B14F-4D97-AF65-F5344CB8AC3E}">
        <p14:creationId xmlns:p14="http://schemas.microsoft.com/office/powerpoint/2010/main" val="488014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K</a:t>
            </a:r>
            <a:r>
              <a:rPr lang="nb-NO" dirty="0" smtClean="0"/>
              <a:t>ulturkompetanse</a:t>
            </a:r>
            <a:endParaRPr lang="nb-NO" dirty="0"/>
          </a:p>
        </p:txBody>
      </p:sp>
      <p:sp>
        <p:nvSpPr>
          <p:cNvPr id="3" name="Content Placeholder 2"/>
          <p:cNvSpPr>
            <a:spLocks noGrp="1"/>
          </p:cNvSpPr>
          <p:nvPr>
            <p:ph idx="1"/>
          </p:nvPr>
        </p:nvSpPr>
        <p:spPr/>
        <p:txBody>
          <a:bodyPr/>
          <a:lstStyle/>
          <a:p>
            <a:pPr marL="4515" indent="0">
              <a:lnSpc>
                <a:spcPct val="150000"/>
              </a:lnSpc>
              <a:buNone/>
            </a:pPr>
            <a:r>
              <a:rPr lang="nb-NO" sz="3413" dirty="0"/>
              <a:t>Kulturkompetanse handler ofte om å tilegne seg faktakunnskaper om «de andres» kultur, kommunikasjonsformer, oppdragelsesstrategier og omsorgsutøvelse etc. 						</a:t>
            </a:r>
            <a:r>
              <a:rPr lang="nb-NO" sz="2560" dirty="0"/>
              <a:t>(Williams 2006)</a:t>
            </a:r>
          </a:p>
          <a:p>
            <a:endParaRPr lang="nb-NO" dirty="0"/>
          </a:p>
        </p:txBody>
      </p:sp>
      <p:sp>
        <p:nvSpPr>
          <p:cNvPr id="4" name="Date Placeholder 3"/>
          <p:cNvSpPr>
            <a:spLocks noGrp="1"/>
          </p:cNvSpPr>
          <p:nvPr>
            <p:ph type="dt" sz="half" idx="10"/>
          </p:nvPr>
        </p:nvSpPr>
        <p:spPr/>
        <p:txBody>
          <a:bodyPr/>
          <a:lstStyle/>
          <a:p>
            <a:fld id="{24390E9B-B207-43B5-8F9C-D15DDC2A7C1A}" type="datetime1">
              <a:rPr lang="nb-NO" smtClean="0"/>
              <a:t>08.11.2018</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78205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816" y="780220"/>
            <a:ext cx="10264589" cy="614367"/>
          </a:xfrm>
        </p:spPr>
        <p:txBody>
          <a:bodyPr>
            <a:normAutofit fontScale="90000"/>
          </a:bodyPr>
          <a:lstStyle/>
          <a:p>
            <a:r>
              <a:rPr lang="nb-NO" dirty="0" smtClean="0"/>
              <a:t>Kunnskap om kunnskap om kulturkompetansetenkningen</a:t>
            </a:r>
            <a:endParaRPr lang="nb-NO" dirty="0"/>
          </a:p>
        </p:txBody>
      </p:sp>
      <p:sp>
        <p:nvSpPr>
          <p:cNvPr id="3" name="Content Placeholder 2"/>
          <p:cNvSpPr>
            <a:spLocks noGrp="1"/>
          </p:cNvSpPr>
          <p:nvPr>
            <p:ph idx="1"/>
          </p:nvPr>
        </p:nvSpPr>
        <p:spPr>
          <a:xfrm>
            <a:off x="1451216" y="1874172"/>
            <a:ext cx="14301402" cy="7366809"/>
          </a:xfrm>
        </p:spPr>
        <p:txBody>
          <a:bodyPr>
            <a:normAutofit lnSpcReduction="10000"/>
          </a:bodyPr>
          <a:lstStyle/>
          <a:p>
            <a:pPr>
              <a:lnSpc>
                <a:spcPct val="110000"/>
              </a:lnSpc>
              <a:buFont typeface="Wingdings" panose="05000000000000000000" pitchFamily="2" charset="2"/>
              <a:buChar char="Ø"/>
            </a:pPr>
            <a:r>
              <a:rPr lang="nb-NO" dirty="0">
                <a:latin typeface="Times New Roman" panose="02020603050405020304" pitchFamily="18" charset="0"/>
                <a:cs typeface="Times New Roman" panose="02020603050405020304" pitchFamily="18" charset="0"/>
              </a:rPr>
              <a:t>K</a:t>
            </a:r>
            <a:r>
              <a:rPr lang="nb-NO" dirty="0" smtClean="0">
                <a:latin typeface="Times New Roman" panose="02020603050405020304" pitchFamily="18" charset="0"/>
                <a:cs typeface="Times New Roman" panose="02020603050405020304" pitchFamily="18" charset="0"/>
              </a:rPr>
              <a:t>ulturelle </a:t>
            </a:r>
            <a:r>
              <a:rPr lang="nb-NO" dirty="0">
                <a:latin typeface="Times New Roman" panose="02020603050405020304" pitchFamily="18" charset="0"/>
                <a:cs typeface="Times New Roman" panose="02020603050405020304" pitchFamily="18" charset="0"/>
              </a:rPr>
              <a:t>beskrivelser er ikke fakta, og er derfor ikke eksakte men derimot generaliserende overfor </a:t>
            </a:r>
            <a:r>
              <a:rPr lang="nb-NO" dirty="0" smtClean="0">
                <a:latin typeface="Times New Roman" panose="02020603050405020304" pitchFamily="18" charset="0"/>
                <a:cs typeface="Times New Roman" panose="02020603050405020304" pitchFamily="18" charset="0"/>
              </a:rPr>
              <a:t>mennesker</a:t>
            </a:r>
          </a:p>
          <a:p>
            <a:pPr>
              <a:lnSpc>
                <a:spcPct val="110000"/>
              </a:lnSpc>
              <a:buFont typeface="Wingdings" panose="05000000000000000000" pitchFamily="2" charset="2"/>
              <a:buChar char="Ø"/>
            </a:pPr>
            <a:r>
              <a:rPr lang="nb-NO" dirty="0" smtClean="0">
                <a:latin typeface="Times New Roman" panose="02020603050405020304" pitchFamily="18" charset="0"/>
                <a:cs typeface="Times New Roman" panose="02020603050405020304" pitchFamily="18" charset="0"/>
              </a:rPr>
              <a:t>Tendensen </a:t>
            </a:r>
            <a:r>
              <a:rPr lang="nb-NO" dirty="0">
                <a:latin typeface="Times New Roman" panose="02020603050405020304" pitchFamily="18" charset="0"/>
                <a:cs typeface="Times New Roman" panose="02020603050405020304" pitchFamily="18" charset="0"/>
              </a:rPr>
              <a:t>å generalisere er spesielt kritisk i praksis siden variasjoner og mangfold forsvinner til fordel for stereotypier. </a:t>
            </a:r>
            <a:endParaRPr lang="nb-NO" dirty="0" smtClean="0">
              <a:latin typeface="Times New Roman" panose="02020603050405020304" pitchFamily="18" charset="0"/>
              <a:cs typeface="Times New Roman" panose="02020603050405020304" pitchFamily="18" charset="0"/>
            </a:endParaRPr>
          </a:p>
          <a:p>
            <a:pPr>
              <a:lnSpc>
                <a:spcPct val="110000"/>
              </a:lnSpc>
              <a:buFont typeface="Wingdings" panose="05000000000000000000" pitchFamily="2" charset="2"/>
              <a:buChar char="Ø"/>
            </a:pPr>
            <a:r>
              <a:rPr lang="nb-NO" dirty="0" smtClean="0">
                <a:latin typeface="Times New Roman" panose="02020603050405020304" pitchFamily="18" charset="0"/>
                <a:cs typeface="Times New Roman" panose="02020603050405020304" pitchFamily="18" charset="0"/>
              </a:rPr>
              <a:t>Slik </a:t>
            </a:r>
            <a:r>
              <a:rPr lang="nb-NO" dirty="0">
                <a:latin typeface="Times New Roman" panose="02020603050405020304" pitchFamily="18" charset="0"/>
                <a:cs typeface="Times New Roman" panose="02020603050405020304" pitchFamily="18" charset="0"/>
              </a:rPr>
              <a:t>generalisering reduserer og forenkler menneskers sammensatthet og gir sosialarbeideren falsk følelse av ekspertise</a:t>
            </a:r>
            <a:r>
              <a:rPr lang="nb-NO" dirty="0" smtClean="0">
                <a:latin typeface="Times New Roman" panose="02020603050405020304" pitchFamily="18" charset="0"/>
                <a:cs typeface="Times New Roman" panose="02020603050405020304" pitchFamily="18" charset="0"/>
              </a:rPr>
              <a:t>.</a:t>
            </a:r>
          </a:p>
          <a:p>
            <a:pPr>
              <a:lnSpc>
                <a:spcPct val="110000"/>
              </a:lnSpc>
              <a:buFont typeface="Wingdings" panose="05000000000000000000" pitchFamily="2" charset="2"/>
              <a:buChar char="Ø"/>
            </a:pPr>
            <a:r>
              <a:rPr lang="nb-NO" dirty="0" smtClean="0">
                <a:latin typeface="Times New Roman" panose="02020603050405020304" pitchFamily="18" charset="0"/>
                <a:cs typeface="Times New Roman" panose="02020603050405020304" pitchFamily="18" charset="0"/>
              </a:rPr>
              <a:t>Dette </a:t>
            </a:r>
            <a:r>
              <a:rPr lang="nb-NO" dirty="0">
                <a:latin typeface="Times New Roman" panose="02020603050405020304" pitchFamily="18" charset="0"/>
                <a:cs typeface="Times New Roman" panose="02020603050405020304" pitchFamily="18" charset="0"/>
              </a:rPr>
              <a:t>kan tilfredsstille og redusere stress og angst for sosialarbeidere som må virke i komplekse og sammensatte verdener</a:t>
            </a:r>
            <a:r>
              <a:rPr lang="nb-NO" dirty="0" smtClean="0">
                <a:latin typeface="Times New Roman" panose="02020603050405020304" pitchFamily="18" charset="0"/>
                <a:cs typeface="Times New Roman" panose="02020603050405020304" pitchFamily="18" charset="0"/>
              </a:rPr>
              <a:t>.</a:t>
            </a:r>
          </a:p>
          <a:p>
            <a:pPr>
              <a:lnSpc>
                <a:spcPct val="110000"/>
              </a:lnSpc>
              <a:buFont typeface="Wingdings" panose="05000000000000000000" pitchFamily="2" charset="2"/>
              <a:buChar char="Ø"/>
            </a:pPr>
            <a:r>
              <a:rPr lang="nb-NO" dirty="0" smtClean="0">
                <a:latin typeface="Times New Roman" panose="02020603050405020304" pitchFamily="18" charset="0"/>
                <a:cs typeface="Times New Roman" panose="02020603050405020304" pitchFamily="18" charset="0"/>
              </a:rPr>
              <a:t>Strider </a:t>
            </a:r>
            <a:r>
              <a:rPr lang="nb-NO" dirty="0">
                <a:latin typeface="Times New Roman" panose="02020603050405020304" pitchFamily="18" charset="0"/>
                <a:cs typeface="Times New Roman" panose="02020603050405020304" pitchFamily="18" charset="0"/>
              </a:rPr>
              <a:t>mot </a:t>
            </a:r>
            <a:r>
              <a:rPr lang="nb-NO" dirty="0" smtClean="0">
                <a:latin typeface="Times New Roman" panose="02020603050405020304" pitchFamily="18" charset="0"/>
                <a:cs typeface="Times New Roman" panose="02020603050405020304" pitchFamily="18" charset="0"/>
              </a:rPr>
              <a:t>menneskerettigheter, </a:t>
            </a:r>
            <a:r>
              <a:rPr lang="nb-NO" dirty="0">
                <a:latin typeface="Times New Roman" panose="02020603050405020304" pitchFamily="18" charset="0"/>
                <a:cs typeface="Times New Roman" panose="02020603050405020304" pitchFamily="18" charset="0"/>
              </a:rPr>
              <a:t>anerkjennelse av individet. </a:t>
            </a:r>
          </a:p>
          <a:p>
            <a:pPr>
              <a:lnSpc>
                <a:spcPct val="110000"/>
              </a:lnSpc>
              <a:buFont typeface="Wingdings" panose="05000000000000000000" pitchFamily="2" charset="2"/>
              <a:buChar char="Ø"/>
            </a:pPr>
            <a:r>
              <a:rPr lang="nb-NO" dirty="0" smtClean="0">
                <a:latin typeface="Times New Roman" panose="02020603050405020304" pitchFamily="18" charset="0"/>
                <a:cs typeface="Times New Roman" panose="02020603050405020304" pitchFamily="18" charset="0"/>
              </a:rPr>
              <a:t>Strider mot tekningen om at vi mennesker tilhører flere grupper/ulike </a:t>
            </a:r>
            <a:r>
              <a:rPr lang="nb-NO" dirty="0">
                <a:latin typeface="Times New Roman" panose="02020603050405020304" pitchFamily="18" charset="0"/>
                <a:cs typeface="Times New Roman" panose="02020603050405020304" pitchFamily="18" charset="0"/>
              </a:rPr>
              <a:t>identiteter </a:t>
            </a:r>
            <a:r>
              <a:rPr lang="nb-NO" dirty="0" err="1">
                <a:latin typeface="Times New Roman" panose="02020603050405020304" pitchFamily="18" charset="0"/>
                <a:cs typeface="Times New Roman" panose="02020603050405020304" pitchFamily="18" charset="0"/>
              </a:rPr>
              <a:t>jamf</a:t>
            </a:r>
            <a:r>
              <a:rPr lang="nb-NO" dirty="0">
                <a:latin typeface="Times New Roman" panose="02020603050405020304" pitchFamily="18" charset="0"/>
                <a:cs typeface="Times New Roman" panose="02020603050405020304" pitchFamily="18" charset="0"/>
              </a:rPr>
              <a:t>. </a:t>
            </a:r>
            <a:r>
              <a:rPr lang="nb-NO" dirty="0" err="1">
                <a:latin typeface="Times New Roman" panose="02020603050405020304" pitchFamily="18" charset="0"/>
                <a:cs typeface="Times New Roman" panose="02020603050405020304" pitchFamily="18" charset="0"/>
              </a:rPr>
              <a:t>i</a:t>
            </a:r>
            <a:r>
              <a:rPr lang="nb-NO" dirty="0" err="1" smtClean="0">
                <a:latin typeface="Times New Roman" panose="02020603050405020304" pitchFamily="18" charset="0"/>
                <a:cs typeface="Times New Roman" panose="02020603050405020304" pitchFamily="18" charset="0"/>
              </a:rPr>
              <a:t>nterseksjonalitet</a:t>
            </a:r>
            <a:r>
              <a:rPr lang="nb-NO" dirty="0" smtClean="0"/>
              <a:t>.</a:t>
            </a:r>
          </a:p>
          <a:p>
            <a:pPr>
              <a:lnSpc>
                <a:spcPct val="110000"/>
              </a:lnSpc>
              <a:buFont typeface="Wingdings" panose="05000000000000000000" pitchFamily="2" charset="2"/>
              <a:buChar char="Ø"/>
            </a:pPr>
            <a:endParaRPr lang="nb-NO" dirty="0"/>
          </a:p>
          <a:p>
            <a:pPr>
              <a:buFont typeface="Wingdings" panose="05000000000000000000" pitchFamily="2" charset="2"/>
              <a:buChar char="Ø"/>
            </a:pPr>
            <a:endParaRPr lang="nb-NO" dirty="0"/>
          </a:p>
        </p:txBody>
      </p:sp>
      <p:sp>
        <p:nvSpPr>
          <p:cNvPr id="4" name="Date Placeholder 3"/>
          <p:cNvSpPr>
            <a:spLocks noGrp="1"/>
          </p:cNvSpPr>
          <p:nvPr>
            <p:ph type="dt" sz="half" idx="10"/>
          </p:nvPr>
        </p:nvSpPr>
        <p:spPr/>
        <p:txBody>
          <a:bodyPr/>
          <a:lstStyle/>
          <a:p>
            <a:fld id="{24390E9B-B207-43B5-8F9C-D15DDC2A7C1A}" type="datetime1">
              <a:rPr lang="nb-NO" smtClean="0"/>
              <a:t>08.11.2018</a:t>
            </a:fld>
            <a:endParaRPr lang="nb-NO"/>
          </a:p>
        </p:txBody>
      </p:sp>
      <p:sp>
        <p:nvSpPr>
          <p:cNvPr id="5" name="Footer Placeholder 4"/>
          <p:cNvSpPr>
            <a:spLocks noGrp="1"/>
          </p:cNvSpPr>
          <p:nvPr>
            <p:ph type="ftr" sz="quarter" idx="11"/>
          </p:nvPr>
        </p:nvSpPr>
        <p:spPr/>
        <p:txBody>
          <a:bodyPr/>
          <a:lstStyle/>
          <a:p>
            <a:endParaRPr lang="nb-NO" dirty="0"/>
          </a:p>
        </p:txBody>
      </p:sp>
    </p:spTree>
    <p:extLst>
      <p:ext uri="{BB962C8B-B14F-4D97-AF65-F5344CB8AC3E}">
        <p14:creationId xmlns:p14="http://schemas.microsoft.com/office/powerpoint/2010/main" val="960364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9539" y="1804165"/>
            <a:ext cx="10264589" cy="7065235"/>
          </a:xfrm>
        </p:spPr>
        <p:txBody>
          <a:bodyPr>
            <a:normAutofit fontScale="77500" lnSpcReduction="20000"/>
          </a:bodyPr>
          <a:lstStyle/>
          <a:p>
            <a:pPr>
              <a:lnSpc>
                <a:spcPct val="150000"/>
              </a:lnSpc>
              <a:buFont typeface="Wingdings" panose="05000000000000000000" pitchFamily="2" charset="2"/>
              <a:buChar char="Ø"/>
            </a:pPr>
            <a:endParaRPr lang="nb-NO" dirty="0" smtClean="0"/>
          </a:p>
          <a:p>
            <a:pPr>
              <a:lnSpc>
                <a:spcPct val="150000"/>
              </a:lnSpc>
              <a:buFont typeface="Wingdings" panose="05000000000000000000" pitchFamily="2" charset="2"/>
              <a:buChar char="Ø"/>
            </a:pPr>
            <a:r>
              <a:rPr lang="nb-NO" sz="3271" dirty="0" smtClean="0"/>
              <a:t>Inkluderer ikke historie om kolonialisme, rasisme og undertrykking.</a:t>
            </a:r>
          </a:p>
          <a:p>
            <a:pPr>
              <a:lnSpc>
                <a:spcPct val="150000"/>
              </a:lnSpc>
              <a:buFont typeface="Wingdings" panose="05000000000000000000" pitchFamily="2" charset="2"/>
              <a:buChar char="Ø"/>
            </a:pPr>
            <a:r>
              <a:rPr lang="nb-NO" sz="3271" dirty="0" smtClean="0"/>
              <a:t>Anbefaler forenklede standarder </a:t>
            </a:r>
            <a:r>
              <a:rPr lang="nb-NO" sz="3271" dirty="0"/>
              <a:t>for </a:t>
            </a:r>
            <a:r>
              <a:rPr lang="nb-NO" sz="3271" dirty="0" smtClean="0"/>
              <a:t>praksis.</a:t>
            </a:r>
          </a:p>
          <a:p>
            <a:pPr>
              <a:lnSpc>
                <a:spcPct val="150000"/>
              </a:lnSpc>
              <a:buFont typeface="Wingdings" panose="05000000000000000000" pitchFamily="2" charset="2"/>
              <a:buChar char="Ø"/>
            </a:pPr>
            <a:r>
              <a:rPr lang="nb-NO" sz="3271" dirty="0" smtClean="0"/>
              <a:t> Kunnskap og kompetanse om andre </a:t>
            </a:r>
            <a:r>
              <a:rPr lang="nb-NO" sz="3271" dirty="0"/>
              <a:t>menneskers verdier, verdenssyn, personlighetstrekk og normer </a:t>
            </a:r>
            <a:r>
              <a:rPr lang="nb-NO" sz="3271" dirty="0" smtClean="0"/>
              <a:t>er problematiske</a:t>
            </a:r>
            <a:r>
              <a:rPr lang="nb-NO" sz="3271" dirty="0"/>
              <a:t> </a:t>
            </a:r>
            <a:r>
              <a:rPr lang="nb-NO" sz="3271" dirty="0" smtClean="0"/>
              <a:t>og inngår i en kolonial diskurs</a:t>
            </a:r>
            <a:endParaRPr lang="nb-NO" sz="3271" dirty="0"/>
          </a:p>
          <a:p>
            <a:pPr>
              <a:lnSpc>
                <a:spcPct val="150000"/>
              </a:lnSpc>
              <a:buFont typeface="Wingdings" panose="05000000000000000000" pitchFamily="2" charset="2"/>
              <a:buChar char="Ø"/>
            </a:pPr>
            <a:r>
              <a:rPr lang="nb-NO" sz="3271" dirty="0" smtClean="0"/>
              <a:t>Epistemologisk i strid med -  og </a:t>
            </a:r>
            <a:r>
              <a:rPr lang="nb-NO" sz="3271" dirty="0"/>
              <a:t>motsatsen til moderne sosialt arbeids teori og  </a:t>
            </a:r>
            <a:r>
              <a:rPr lang="nb-NO" sz="3271" dirty="0" smtClean="0"/>
              <a:t>praksis - </a:t>
            </a:r>
            <a:r>
              <a:rPr lang="nb-NO" dirty="0" smtClean="0"/>
              <a:t>hvor </a:t>
            </a:r>
            <a:r>
              <a:rPr lang="nb-NO" dirty="0"/>
              <a:t>erkjennelse av mangel på kompetanse står sentralt og hvor det å </a:t>
            </a:r>
            <a:r>
              <a:rPr lang="nb-NO" i="1" dirty="0"/>
              <a:t>lytte til </a:t>
            </a:r>
            <a:r>
              <a:rPr lang="nb-NO" dirty="0"/>
              <a:t>marginaliserte og underrepresenterte stemmer utgjør en sentral del av sosialt arbeid</a:t>
            </a:r>
          </a:p>
          <a:p>
            <a:pPr>
              <a:lnSpc>
                <a:spcPct val="150000"/>
              </a:lnSpc>
              <a:buFont typeface="Wingdings" panose="05000000000000000000" pitchFamily="2" charset="2"/>
              <a:buChar char="Ø"/>
            </a:pPr>
            <a:endParaRPr lang="nb-NO" dirty="0" smtClean="0"/>
          </a:p>
          <a:p>
            <a:pPr>
              <a:buFont typeface="Wingdings" panose="05000000000000000000" pitchFamily="2" charset="2"/>
              <a:buChar char="Ø"/>
            </a:pPr>
            <a:endParaRPr lang="nb-NO" i="1" dirty="0" smtClean="0"/>
          </a:p>
        </p:txBody>
      </p:sp>
      <p:sp>
        <p:nvSpPr>
          <p:cNvPr id="4" name="Date Placeholder 3"/>
          <p:cNvSpPr>
            <a:spLocks noGrp="1"/>
          </p:cNvSpPr>
          <p:nvPr>
            <p:ph type="dt" sz="half" idx="10"/>
          </p:nvPr>
        </p:nvSpPr>
        <p:spPr/>
        <p:txBody>
          <a:bodyPr/>
          <a:lstStyle/>
          <a:p>
            <a:fld id="{24390E9B-B207-43B5-8F9C-D15DDC2A7C1A}" type="datetime1">
              <a:rPr lang="nb-NO" smtClean="0"/>
              <a:t>08.11.2018</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302863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732" y="1701771"/>
            <a:ext cx="10264589" cy="448159"/>
          </a:xfrm>
        </p:spPr>
        <p:txBody>
          <a:bodyPr>
            <a:normAutofit fontScale="90000"/>
          </a:bodyPr>
          <a:lstStyle/>
          <a:p>
            <a:r>
              <a:rPr lang="nb-NO" dirty="0" err="1" smtClean="0"/>
              <a:t>Knowing</a:t>
            </a:r>
            <a:r>
              <a:rPr lang="nb-NO" dirty="0" smtClean="0"/>
              <a:t> </a:t>
            </a:r>
            <a:r>
              <a:rPr lang="nb-NO" i="1" dirty="0" err="1"/>
              <a:t>about</a:t>
            </a:r>
            <a:r>
              <a:rPr lang="nb-NO" i="1" dirty="0"/>
              <a:t> </a:t>
            </a:r>
            <a:r>
              <a:rPr lang="nb-NO" dirty="0"/>
              <a:t>eller </a:t>
            </a:r>
            <a:r>
              <a:rPr lang="nb-NO" dirty="0" err="1"/>
              <a:t>knowing</a:t>
            </a:r>
            <a:r>
              <a:rPr lang="nb-NO" i="1" dirty="0"/>
              <a:t> from.</a:t>
            </a:r>
            <a:br>
              <a:rPr lang="nb-NO" i="1" dirty="0"/>
            </a:br>
            <a:endParaRPr lang="nb-NO" dirty="0"/>
          </a:p>
        </p:txBody>
      </p:sp>
      <p:sp>
        <p:nvSpPr>
          <p:cNvPr id="3" name="Content Placeholder 2"/>
          <p:cNvSpPr>
            <a:spLocks noGrp="1"/>
          </p:cNvSpPr>
          <p:nvPr>
            <p:ph idx="1"/>
          </p:nvPr>
        </p:nvSpPr>
        <p:spPr>
          <a:xfrm>
            <a:off x="3040803" y="2248840"/>
            <a:ext cx="11570602" cy="6620560"/>
          </a:xfrm>
        </p:spPr>
        <p:txBody>
          <a:bodyPr>
            <a:normAutofit/>
          </a:bodyPr>
          <a:lstStyle/>
          <a:p>
            <a:pPr>
              <a:lnSpc>
                <a:spcPct val="150000"/>
              </a:lnSpc>
              <a:buFont typeface="Wingdings" panose="05000000000000000000" pitchFamily="2" charset="2"/>
              <a:buChar char="Ø"/>
            </a:pPr>
            <a:r>
              <a:rPr lang="nb-NO" sz="3413" b="1" i="1" dirty="0" err="1" smtClean="0"/>
              <a:t>Knowing</a:t>
            </a:r>
            <a:r>
              <a:rPr lang="nb-NO" sz="3413" b="1" i="1" dirty="0" smtClean="0"/>
              <a:t> </a:t>
            </a:r>
            <a:r>
              <a:rPr lang="nb-NO" sz="3413" b="1" i="1" dirty="0"/>
              <a:t>from </a:t>
            </a:r>
            <a:r>
              <a:rPr lang="nb-NO" sz="3413" dirty="0"/>
              <a:t>forstås mennesker som eksperter på sitt eget liv og at samstemte forståelser kan medføre brukermedvirkning og samstemte løsninger. </a:t>
            </a:r>
            <a:endParaRPr lang="en-GB" sz="3413" dirty="0"/>
          </a:p>
          <a:p>
            <a:pPr>
              <a:lnSpc>
                <a:spcPct val="150000"/>
              </a:lnSpc>
              <a:buFont typeface="Wingdings" panose="05000000000000000000" pitchFamily="2" charset="2"/>
              <a:buChar char="Ø"/>
            </a:pPr>
            <a:r>
              <a:rPr lang="nb-NO" sz="3413" b="1" dirty="0"/>
              <a:t> </a:t>
            </a:r>
            <a:r>
              <a:rPr lang="nb-NO" sz="3413" dirty="0"/>
              <a:t>impliserer et kunnskapssyn hvor erkjennelse av mangel på kompetanse står sentralt og hvor det å </a:t>
            </a:r>
            <a:r>
              <a:rPr lang="nb-NO" sz="3413" i="1" dirty="0"/>
              <a:t>lytte til </a:t>
            </a:r>
            <a:r>
              <a:rPr lang="nb-NO" sz="3413" dirty="0"/>
              <a:t>marginaliserte og underrepresenterte stemmer utgjør en sentral del av sosialt arbeid</a:t>
            </a:r>
          </a:p>
          <a:p>
            <a:pPr>
              <a:buFont typeface="Wingdings" panose="05000000000000000000" pitchFamily="2" charset="2"/>
              <a:buChar char="Ø"/>
            </a:pPr>
            <a:endParaRPr lang="nb-NO" dirty="0"/>
          </a:p>
          <a:p>
            <a:endParaRPr lang="nb-NO" dirty="0"/>
          </a:p>
          <a:p>
            <a:endParaRPr lang="nb-NO" dirty="0"/>
          </a:p>
          <a:p>
            <a:endParaRPr lang="nb-NO" dirty="0"/>
          </a:p>
        </p:txBody>
      </p:sp>
      <p:sp>
        <p:nvSpPr>
          <p:cNvPr id="4" name="Date Placeholder 3"/>
          <p:cNvSpPr>
            <a:spLocks noGrp="1"/>
          </p:cNvSpPr>
          <p:nvPr>
            <p:ph type="dt" sz="half" idx="10"/>
          </p:nvPr>
        </p:nvSpPr>
        <p:spPr/>
        <p:txBody>
          <a:bodyPr/>
          <a:lstStyle/>
          <a:p>
            <a:fld id="{24390E9B-B207-43B5-8F9C-D15DDC2A7C1A}" type="datetime1">
              <a:rPr lang="nb-NO" smtClean="0"/>
              <a:t>08.11.2018</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61579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1"/>
          <p:cNvSpPr>
            <a:spLocks noGrp="1"/>
          </p:cNvSpPr>
          <p:nvPr>
            <p:ph type="title"/>
          </p:nvPr>
        </p:nvSpPr>
        <p:spPr>
          <a:xfrm>
            <a:off x="4346816" y="2450738"/>
            <a:ext cx="10264589" cy="700249"/>
          </a:xfrm>
        </p:spPr>
        <p:txBody>
          <a:bodyPr/>
          <a:lstStyle/>
          <a:p>
            <a:pPr>
              <a:defRPr/>
            </a:pPr>
            <a:r>
              <a:rPr lang="nb-NO" altLang="nb-NO" sz="4550" dirty="0"/>
              <a:t>Forskingsstudie</a:t>
            </a:r>
          </a:p>
        </p:txBody>
      </p:sp>
      <p:sp>
        <p:nvSpPr>
          <p:cNvPr id="11267" name="Plassholder for innhold 2"/>
          <p:cNvSpPr>
            <a:spLocks noGrp="1"/>
          </p:cNvSpPr>
          <p:nvPr>
            <p:ph idx="1"/>
          </p:nvPr>
        </p:nvSpPr>
        <p:spPr/>
        <p:txBody>
          <a:bodyPr>
            <a:noAutofit/>
          </a:bodyPr>
          <a:lstStyle/>
          <a:p>
            <a:pPr eaLnBrk="1" hangingPunct="1">
              <a:buFont typeface="Wingdings" panose="05000000000000000000" pitchFamily="2" charset="2"/>
              <a:buChar char="Ø"/>
            </a:pPr>
            <a:r>
              <a:rPr lang="nb-NO" altLang="nb-NO" sz="3413" dirty="0"/>
              <a:t>160 kasus fra barnevernets arbeid med barn og familier med minoritetsbakgrunn (2008-2009)</a:t>
            </a:r>
          </a:p>
          <a:p>
            <a:pPr eaLnBrk="1" hangingPunct="1">
              <a:buFont typeface="Wingdings" panose="05000000000000000000" pitchFamily="2" charset="2"/>
              <a:buChar char="Ø"/>
            </a:pPr>
            <a:endParaRPr lang="nb-NO" altLang="nb-NO" sz="3413" dirty="0"/>
          </a:p>
          <a:p>
            <a:pPr eaLnBrk="1" hangingPunct="1">
              <a:buFont typeface="Wingdings" panose="05000000000000000000" pitchFamily="2" charset="2"/>
              <a:buChar char="Ø"/>
            </a:pPr>
            <a:r>
              <a:rPr lang="nb-NO" altLang="nb-NO" sz="3413" dirty="0"/>
              <a:t>BLD bevilget penger til å analysere og formidle kunnskap fra kasusmaterialet </a:t>
            </a:r>
          </a:p>
          <a:p>
            <a:pPr eaLnBrk="1" hangingPunct="1">
              <a:buFont typeface="Wingdings" panose="05000000000000000000" pitchFamily="2" charset="2"/>
              <a:buChar char="Ø"/>
            </a:pPr>
            <a:endParaRPr lang="nb-NO" altLang="nb-NO" sz="3413" dirty="0"/>
          </a:p>
          <a:p>
            <a:pPr eaLnBrk="1" hangingPunct="1">
              <a:buFont typeface="Wingdings" panose="05000000000000000000" pitchFamily="2" charset="2"/>
              <a:buChar char="Ø"/>
            </a:pPr>
            <a:r>
              <a:rPr lang="nb-NO" altLang="nb-NO" sz="3413" dirty="0"/>
              <a:t>Forskere: Marianne Rugkåsa, Signe Ylvisaker, </a:t>
            </a:r>
            <a:r>
              <a:rPr lang="nb-NO" altLang="nb-NO" sz="3413" dirty="0" err="1" smtClean="0"/>
              <a:t>oSLOmET</a:t>
            </a:r>
            <a:r>
              <a:rPr lang="nb-NO" altLang="nb-NO" sz="3413" dirty="0" smtClean="0"/>
              <a:t> </a:t>
            </a:r>
            <a:r>
              <a:rPr lang="nb-NO" altLang="nb-NO" sz="3413" dirty="0"/>
              <a:t>og Ketil Eide HNS</a:t>
            </a:r>
          </a:p>
        </p:txBody>
      </p:sp>
    </p:spTree>
    <p:extLst>
      <p:ext uri="{BB962C8B-B14F-4D97-AF65-F5344CB8AC3E}">
        <p14:creationId xmlns:p14="http://schemas.microsoft.com/office/powerpoint/2010/main" val="1288733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0"/>
            <a:ext cx="9903421" cy="2008953"/>
          </a:xfrm>
        </p:spPr>
        <p:txBody>
          <a:bodyPr>
            <a:normAutofit fontScale="90000"/>
          </a:bodyPr>
          <a:lstStyle/>
          <a:p>
            <a:r>
              <a:rPr lang="nb-NO" dirty="0" smtClean="0"/>
              <a:t>Kulturelt kompetent sosial arbeid er, i de fleste tilfeller, helt enkelt god praksis </a:t>
            </a:r>
            <a:r>
              <a:rPr lang="nb-NO" sz="1920" dirty="0"/>
              <a:t>(</a:t>
            </a:r>
            <a:r>
              <a:rPr lang="nb-NO" sz="1920" dirty="0" err="1"/>
              <a:t>Hendricks</a:t>
            </a:r>
            <a:r>
              <a:rPr lang="nb-NO" sz="1920" dirty="0"/>
              <a:t> 2003)</a:t>
            </a:r>
            <a:r>
              <a:rPr lang="en-US" sz="1920" dirty="0"/>
              <a:t/>
            </a:r>
            <a:br>
              <a:rPr lang="en-US" sz="1920" dirty="0"/>
            </a:br>
            <a:endParaRPr lang="en-US" sz="1920" dirty="0"/>
          </a:p>
        </p:txBody>
      </p:sp>
      <p:sp>
        <p:nvSpPr>
          <p:cNvPr id="3" name="Content Placeholder 2"/>
          <p:cNvSpPr>
            <a:spLocks noGrp="1"/>
          </p:cNvSpPr>
          <p:nvPr>
            <p:ph idx="1"/>
          </p:nvPr>
        </p:nvSpPr>
        <p:spPr>
          <a:xfrm>
            <a:off x="2631224" y="2008954"/>
            <a:ext cx="11980181" cy="6860446"/>
          </a:xfrm>
        </p:spPr>
        <p:txBody>
          <a:bodyPr>
            <a:normAutofit fontScale="77500" lnSpcReduction="20000"/>
          </a:bodyPr>
          <a:lstStyle/>
          <a:p>
            <a:pPr lvl="0">
              <a:lnSpc>
                <a:spcPct val="150000"/>
              </a:lnSpc>
              <a:buFont typeface="Wingdings" panose="05000000000000000000" pitchFamily="2" charset="2"/>
              <a:buChar char="Ø"/>
            </a:pPr>
            <a:r>
              <a:rPr lang="nb-NO" sz="2702" dirty="0"/>
              <a:t>ha forståelse og lydhørhet for menneskers </a:t>
            </a:r>
            <a:r>
              <a:rPr lang="nb-NO" sz="2702" dirty="0" smtClean="0"/>
              <a:t>komplekse fortolkninger, erfaringer og handlinger.</a:t>
            </a:r>
            <a:endParaRPr lang="en-US" sz="2702" dirty="0"/>
          </a:p>
          <a:p>
            <a:pPr lvl="0">
              <a:lnSpc>
                <a:spcPct val="150000"/>
              </a:lnSpc>
              <a:buFont typeface="Wingdings" panose="05000000000000000000" pitchFamily="2" charset="2"/>
              <a:buChar char="Ø"/>
            </a:pPr>
            <a:r>
              <a:rPr lang="nb-NO" sz="2702" dirty="0"/>
              <a:t>kunne samtale med </a:t>
            </a:r>
            <a:r>
              <a:rPr lang="nb-NO" sz="2702" dirty="0" smtClean="0"/>
              <a:t>mennesker i vanskelige livssituasjoner</a:t>
            </a:r>
            <a:endParaRPr lang="en-US" sz="2702" dirty="0"/>
          </a:p>
          <a:p>
            <a:pPr lvl="0">
              <a:lnSpc>
                <a:spcPct val="150000"/>
              </a:lnSpc>
              <a:buFont typeface="Wingdings" panose="05000000000000000000" pitchFamily="2" charset="2"/>
              <a:buChar char="Ø"/>
            </a:pPr>
            <a:r>
              <a:rPr lang="nb-NO" sz="2702" dirty="0" smtClean="0"/>
              <a:t>Ivareta menneskers </a:t>
            </a:r>
            <a:r>
              <a:rPr lang="nb-NO" sz="2702" dirty="0"/>
              <a:t>deltakelse og medvirkning </a:t>
            </a:r>
            <a:endParaRPr lang="en-US" sz="2702" dirty="0"/>
          </a:p>
          <a:p>
            <a:pPr lvl="0">
              <a:lnSpc>
                <a:spcPct val="150000"/>
              </a:lnSpc>
              <a:buFont typeface="Wingdings" panose="05000000000000000000" pitchFamily="2" charset="2"/>
              <a:buChar char="Ø"/>
            </a:pPr>
            <a:r>
              <a:rPr lang="nb-NO" sz="2702" dirty="0"/>
              <a:t>kunne å undersøke, vurdere og handle </a:t>
            </a:r>
            <a:r>
              <a:rPr lang="nb-NO" sz="2702" dirty="0" err="1"/>
              <a:t>ift</a:t>
            </a:r>
            <a:r>
              <a:rPr lang="nb-NO" sz="2702" dirty="0"/>
              <a:t>. barns omsorgssituasjoner</a:t>
            </a:r>
            <a:endParaRPr lang="en-US" sz="2702" dirty="0"/>
          </a:p>
          <a:p>
            <a:pPr lvl="0">
              <a:lnSpc>
                <a:spcPct val="150000"/>
              </a:lnSpc>
              <a:buFont typeface="Wingdings" panose="05000000000000000000" pitchFamily="2" charset="2"/>
              <a:buChar char="Ø"/>
            </a:pPr>
            <a:r>
              <a:rPr lang="en-US" sz="2702" dirty="0" err="1"/>
              <a:t>kunne</a:t>
            </a:r>
            <a:r>
              <a:rPr lang="en-US" sz="2702" dirty="0"/>
              <a:t> </a:t>
            </a:r>
            <a:r>
              <a:rPr lang="en-US" sz="2702" dirty="0" err="1"/>
              <a:t>håndtere</a:t>
            </a:r>
            <a:r>
              <a:rPr lang="en-US" sz="2702" dirty="0"/>
              <a:t> </a:t>
            </a:r>
            <a:r>
              <a:rPr lang="nb-NO" sz="2702" dirty="0"/>
              <a:t>vold og overgrep</a:t>
            </a:r>
            <a:endParaRPr lang="en-US" sz="2702" dirty="0"/>
          </a:p>
          <a:p>
            <a:pPr lvl="0">
              <a:lnSpc>
                <a:spcPct val="150000"/>
              </a:lnSpc>
              <a:buFont typeface="Wingdings" panose="05000000000000000000" pitchFamily="2" charset="2"/>
              <a:buChar char="Ø"/>
            </a:pPr>
            <a:r>
              <a:rPr lang="nb-NO" sz="2702" dirty="0" smtClean="0"/>
              <a:t>Ha kunnskap </a:t>
            </a:r>
            <a:r>
              <a:rPr lang="nb-NO" sz="2702" dirty="0"/>
              <a:t>om tema som fattigdom, </a:t>
            </a:r>
            <a:r>
              <a:rPr lang="nb-NO" sz="2702" dirty="0" smtClean="0"/>
              <a:t>psykisk helse, </a:t>
            </a:r>
            <a:r>
              <a:rPr lang="nb-NO" sz="2702" dirty="0"/>
              <a:t>arbeidsløshet</a:t>
            </a:r>
            <a:endParaRPr lang="en-US" sz="2702" dirty="0"/>
          </a:p>
          <a:p>
            <a:pPr lvl="0">
              <a:lnSpc>
                <a:spcPct val="150000"/>
              </a:lnSpc>
              <a:buFont typeface="Wingdings" panose="05000000000000000000" pitchFamily="2" charset="2"/>
              <a:buChar char="Ø"/>
            </a:pPr>
            <a:r>
              <a:rPr lang="nb-NO" sz="2702" dirty="0"/>
              <a:t>bevissthet om maktrelasjoner som klasse, kjønn, etnisitet</a:t>
            </a:r>
          </a:p>
          <a:p>
            <a:pPr lvl="0">
              <a:lnSpc>
                <a:spcPct val="150000"/>
              </a:lnSpc>
              <a:buFont typeface="Wingdings" panose="05000000000000000000" pitchFamily="2" charset="2"/>
              <a:buChar char="Ø"/>
            </a:pPr>
            <a:r>
              <a:rPr lang="nb-NO" sz="2702" dirty="0"/>
              <a:t>kunnskap om marginalisering og diskriminering</a:t>
            </a:r>
            <a:endParaRPr lang="en-US" sz="2702" dirty="0"/>
          </a:p>
          <a:p>
            <a:pPr lvl="0">
              <a:lnSpc>
                <a:spcPct val="150000"/>
              </a:lnSpc>
              <a:buFont typeface="Wingdings" panose="05000000000000000000" pitchFamily="2" charset="2"/>
              <a:buChar char="Ø"/>
            </a:pPr>
            <a:r>
              <a:rPr lang="nb-NO" sz="2702" dirty="0"/>
              <a:t>kunnskap om migrasjon og migrasjonsprosesser </a:t>
            </a:r>
            <a:endParaRPr lang="en-US" sz="2702" dirty="0"/>
          </a:p>
          <a:p>
            <a:pPr lvl="0">
              <a:lnSpc>
                <a:spcPct val="150000"/>
              </a:lnSpc>
              <a:buFont typeface="Wingdings" panose="05000000000000000000" pitchFamily="2" charset="2"/>
              <a:buChar char="Ø"/>
            </a:pPr>
            <a:r>
              <a:rPr lang="nb-NO" sz="2702" dirty="0"/>
              <a:t>kunnskap om innvandrings- og </a:t>
            </a:r>
            <a:r>
              <a:rPr lang="nb-NO" sz="2702" dirty="0" smtClean="0"/>
              <a:t>integreringspolitikk</a:t>
            </a:r>
            <a:r>
              <a:rPr lang="nb-NO" sz="2702" dirty="0"/>
              <a:t>.</a:t>
            </a:r>
          </a:p>
          <a:p>
            <a:pPr lvl="0">
              <a:lnSpc>
                <a:spcPct val="150000"/>
              </a:lnSpc>
              <a:buFont typeface="Wingdings" panose="05000000000000000000" pitchFamily="2" charset="2"/>
              <a:buChar char="Ø"/>
            </a:pPr>
            <a:r>
              <a:rPr lang="nb-NO" sz="2702" dirty="0"/>
              <a:t>å kunne kommunisere </a:t>
            </a:r>
            <a:r>
              <a:rPr lang="nb-NO" sz="2702" dirty="0" smtClean="0"/>
              <a:t>i samarbeid med tolk</a:t>
            </a:r>
            <a:endParaRPr lang="en-US" sz="2702" dirty="0"/>
          </a:p>
          <a:p>
            <a:endParaRPr lang="en-US" dirty="0"/>
          </a:p>
        </p:txBody>
      </p:sp>
      <p:sp>
        <p:nvSpPr>
          <p:cNvPr id="4" name="Date Placeholder 3"/>
          <p:cNvSpPr>
            <a:spLocks noGrp="1"/>
          </p:cNvSpPr>
          <p:nvPr>
            <p:ph type="dt" sz="half" idx="10"/>
          </p:nvPr>
        </p:nvSpPr>
        <p:spPr/>
        <p:txBody>
          <a:bodyPr/>
          <a:lstStyle/>
          <a:p>
            <a:fld id="{24390E9B-B207-43B5-8F9C-D15DDC2A7C1A}" type="datetime1">
              <a:rPr lang="nb-NO" smtClean="0"/>
              <a:t>08.11.2018</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363250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1"/>
          <p:cNvSpPr>
            <a:spLocks noGrp="1"/>
          </p:cNvSpPr>
          <p:nvPr>
            <p:ph type="title"/>
          </p:nvPr>
        </p:nvSpPr>
        <p:spPr>
          <a:xfrm>
            <a:off x="4346816" y="2450738"/>
            <a:ext cx="10264589" cy="700249"/>
          </a:xfrm>
        </p:spPr>
        <p:txBody>
          <a:bodyPr wrap="square" numCol="1" anchorCtr="0" compatLnSpc="1">
            <a:prstTxWarp prst="textNoShape">
              <a:avLst/>
            </a:prstTxWarp>
          </a:bodyPr>
          <a:lstStyle/>
          <a:p>
            <a:pPr eaLnBrk="1" hangingPunct="1">
              <a:defRPr/>
            </a:pPr>
            <a:r>
              <a:rPr lang="nb-NO" altLang="nb-NO" sz="4550" dirty="0"/>
              <a:t>Tematikk i kasusene</a:t>
            </a:r>
          </a:p>
        </p:txBody>
      </p:sp>
      <p:sp>
        <p:nvSpPr>
          <p:cNvPr id="12291" name="Plassholder for innhold 2"/>
          <p:cNvSpPr>
            <a:spLocks noGrp="1"/>
          </p:cNvSpPr>
          <p:nvPr>
            <p:ph idx="1"/>
          </p:nvPr>
        </p:nvSpPr>
        <p:spPr>
          <a:xfrm>
            <a:off x="4346816" y="3238517"/>
            <a:ext cx="10264589" cy="5630883"/>
          </a:xfrm>
        </p:spPr>
        <p:txBody>
          <a:bodyPr>
            <a:normAutofit fontScale="92500" lnSpcReduction="20000"/>
          </a:bodyPr>
          <a:lstStyle/>
          <a:p>
            <a:pPr eaLnBrk="1" hangingPunct="1"/>
            <a:endParaRPr lang="nb-NO" altLang="nb-NO" dirty="0" smtClean="0"/>
          </a:p>
          <a:p>
            <a:pPr eaLnBrk="1" hangingPunct="1">
              <a:buFont typeface="Wingdings" panose="05000000000000000000" pitchFamily="2" charset="2"/>
              <a:buChar char="Ø"/>
            </a:pPr>
            <a:r>
              <a:rPr lang="nb-NO" altLang="nb-NO" sz="3697" dirty="0"/>
              <a:t>Vold i nære relasjoner</a:t>
            </a:r>
          </a:p>
          <a:p>
            <a:pPr eaLnBrk="1" hangingPunct="1">
              <a:buFont typeface="Wingdings" panose="05000000000000000000" pitchFamily="2" charset="2"/>
              <a:buChar char="Ø"/>
            </a:pPr>
            <a:r>
              <a:rPr lang="nb-NO" altLang="nb-NO" sz="3697" dirty="0"/>
              <a:t>Atferdsproblemer</a:t>
            </a:r>
          </a:p>
          <a:p>
            <a:pPr>
              <a:buFont typeface="Wingdings" panose="05000000000000000000" pitchFamily="2" charset="2"/>
              <a:buChar char="Ø"/>
            </a:pPr>
            <a:r>
              <a:rPr lang="nb-NO" altLang="nb-NO" sz="3697" dirty="0"/>
              <a:t>Arbeid med enslige mindreårige flyktninger</a:t>
            </a:r>
          </a:p>
          <a:p>
            <a:pPr eaLnBrk="1" hangingPunct="1">
              <a:buFont typeface="Wingdings" panose="05000000000000000000" pitchFamily="2" charset="2"/>
              <a:buChar char="Ø"/>
            </a:pPr>
            <a:r>
              <a:rPr lang="nb-NO" altLang="nb-NO" sz="3697" dirty="0"/>
              <a:t>Integreringsspørsmål </a:t>
            </a:r>
          </a:p>
          <a:p>
            <a:pPr lvl="2">
              <a:buFont typeface="Wingdings" panose="05000000000000000000" pitchFamily="2" charset="2"/>
              <a:buChar char="§"/>
            </a:pPr>
            <a:r>
              <a:rPr lang="nb-NO" altLang="nb-NO" sz="3697" dirty="0"/>
              <a:t>Barneoppdragelse</a:t>
            </a:r>
          </a:p>
          <a:p>
            <a:pPr lvl="2">
              <a:buFont typeface="Wingdings" panose="05000000000000000000" pitchFamily="2" charset="2"/>
              <a:buChar char="§"/>
            </a:pPr>
            <a:r>
              <a:rPr lang="nb-NO" altLang="nb-NO" sz="3697" dirty="0"/>
              <a:t>kommunikasjon</a:t>
            </a:r>
          </a:p>
          <a:p>
            <a:pPr lvl="2">
              <a:buFont typeface="Wingdings" panose="05000000000000000000" pitchFamily="2" charset="2"/>
              <a:buChar char="§"/>
            </a:pPr>
            <a:r>
              <a:rPr lang="nb-NO" altLang="nb-NO" sz="3697" dirty="0"/>
              <a:t>Religiøs praksis</a:t>
            </a:r>
          </a:p>
          <a:p>
            <a:pPr lvl="2">
              <a:buFont typeface="Wingdings" panose="05000000000000000000" pitchFamily="2" charset="2"/>
              <a:buChar char="§"/>
            </a:pPr>
            <a:r>
              <a:rPr lang="nb-NO" altLang="nb-NO" sz="3697" dirty="0"/>
              <a:t>Foreldres sykdom (bla. psykisk helse og traumatisering)</a:t>
            </a:r>
          </a:p>
          <a:p>
            <a:pPr lvl="2">
              <a:buFont typeface="Wingdings" panose="05000000000000000000" pitchFamily="2" charset="2"/>
              <a:buChar char="§"/>
            </a:pPr>
            <a:r>
              <a:rPr lang="nb-NO" altLang="nb-NO" sz="3697" dirty="0"/>
              <a:t>Identitet og tilhørighet i det norske samfunnet</a:t>
            </a:r>
          </a:p>
          <a:p>
            <a:pPr eaLnBrk="1" hangingPunct="1"/>
            <a:endParaRPr lang="nb-NO" altLang="nb-NO" dirty="0" smtClean="0"/>
          </a:p>
        </p:txBody>
      </p:sp>
    </p:spTree>
    <p:extLst>
      <p:ext uri="{BB962C8B-B14F-4D97-AF65-F5344CB8AC3E}">
        <p14:creationId xmlns:p14="http://schemas.microsoft.com/office/powerpoint/2010/main" val="3985689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tel 1"/>
          <p:cNvSpPr>
            <a:spLocks noGrp="1"/>
          </p:cNvSpPr>
          <p:nvPr>
            <p:ph type="title"/>
          </p:nvPr>
        </p:nvSpPr>
        <p:spPr>
          <a:xfrm>
            <a:off x="4346816" y="1357745"/>
            <a:ext cx="10264589" cy="1080655"/>
          </a:xfrm>
        </p:spPr>
        <p:txBody>
          <a:bodyPr/>
          <a:lstStyle/>
          <a:p>
            <a:pPr>
              <a:defRPr/>
            </a:pPr>
            <a:r>
              <a:rPr lang="nb-NO" altLang="nb-NO" sz="5688" dirty="0"/>
              <a:t>Tre</a:t>
            </a:r>
            <a:r>
              <a:rPr lang="nb-NO" altLang="nb-NO" sz="4550" dirty="0"/>
              <a:t> </a:t>
            </a:r>
            <a:r>
              <a:rPr lang="nb-NO" altLang="nb-NO" sz="5688" dirty="0" smtClean="0"/>
              <a:t>hovedkategorier:</a:t>
            </a:r>
            <a:endParaRPr lang="nb-NO" altLang="nb-NO" sz="4550" dirty="0"/>
          </a:p>
        </p:txBody>
      </p:sp>
      <p:sp>
        <p:nvSpPr>
          <p:cNvPr id="13315" name="Plassholder for innhold 2"/>
          <p:cNvSpPr>
            <a:spLocks noGrp="1"/>
          </p:cNvSpPr>
          <p:nvPr>
            <p:ph idx="1"/>
          </p:nvPr>
        </p:nvSpPr>
        <p:spPr/>
        <p:txBody>
          <a:bodyPr>
            <a:noAutofit/>
          </a:bodyPr>
          <a:lstStyle/>
          <a:p>
            <a:pPr marL="654653" indent="-650138">
              <a:buFont typeface="+mj-lt"/>
              <a:buAutoNum type="arabicPeriod"/>
            </a:pPr>
            <a:r>
              <a:rPr lang="nb-NO" altLang="nb-NO" sz="3413" dirty="0"/>
              <a:t>Omsorgsutøvelse og oppfølging på institusjon/i barnevernet (i særlig grad omsorg i mottak og bosetting av enslige mindreårige flyktninger)</a:t>
            </a:r>
          </a:p>
          <a:p>
            <a:pPr marL="654653" indent="-650138">
              <a:buFont typeface="+mj-lt"/>
              <a:buAutoNum type="arabicPeriod"/>
            </a:pPr>
            <a:endParaRPr lang="nb-NO" altLang="nb-NO" sz="3413" dirty="0"/>
          </a:p>
          <a:p>
            <a:pPr marL="654653" indent="-650138">
              <a:buFont typeface="+mj-lt"/>
              <a:buAutoNum type="arabicPeriod"/>
            </a:pPr>
            <a:r>
              <a:rPr lang="nb-NO" altLang="nb-NO" sz="3413" dirty="0"/>
              <a:t>Saker der det er bekymring for et barn eller ungdom</a:t>
            </a:r>
          </a:p>
          <a:p>
            <a:pPr marL="654653" indent="-650138">
              <a:buFont typeface="+mj-lt"/>
              <a:buAutoNum type="arabicPeriod"/>
            </a:pPr>
            <a:endParaRPr lang="nb-NO" altLang="nb-NO" sz="3413" dirty="0"/>
          </a:p>
          <a:p>
            <a:pPr marL="654653" indent="-650138">
              <a:buFont typeface="+mj-lt"/>
              <a:buAutoNum type="arabicPeriod"/>
            </a:pPr>
            <a:r>
              <a:rPr lang="nb-NO" altLang="nb-NO" sz="3413" dirty="0"/>
              <a:t>Saker der det er bekymring for foreldrenes omsorgskompetanse</a:t>
            </a:r>
          </a:p>
        </p:txBody>
      </p:sp>
    </p:spTree>
    <p:extLst>
      <p:ext uri="{BB962C8B-B14F-4D97-AF65-F5344CB8AC3E}">
        <p14:creationId xmlns:p14="http://schemas.microsoft.com/office/powerpoint/2010/main" val="3459814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5379" y="648827"/>
            <a:ext cx="7698442" cy="1814824"/>
          </a:xfrm>
        </p:spPr>
        <p:txBody>
          <a:bodyPr>
            <a:normAutofit/>
          </a:bodyPr>
          <a:lstStyle/>
          <a:p>
            <a:r>
              <a:rPr lang="nb-NO" sz="5119" dirty="0"/>
              <a:t>Kategorisering</a:t>
            </a:r>
            <a:endParaRPr lang="nb-NO" sz="5688" dirty="0"/>
          </a:p>
        </p:txBody>
      </p:sp>
      <p:sp>
        <p:nvSpPr>
          <p:cNvPr id="3" name="Plassholder for innhold 2"/>
          <p:cNvSpPr>
            <a:spLocks noGrp="1"/>
          </p:cNvSpPr>
          <p:nvPr>
            <p:ph idx="1"/>
          </p:nvPr>
        </p:nvSpPr>
        <p:spPr>
          <a:xfrm>
            <a:off x="2928624" y="2900363"/>
            <a:ext cx="10264589" cy="6350337"/>
          </a:xfrm>
        </p:spPr>
        <p:txBody>
          <a:bodyPr>
            <a:noAutofit/>
          </a:bodyPr>
          <a:lstStyle/>
          <a:p>
            <a:pPr>
              <a:lnSpc>
                <a:spcPct val="150000"/>
              </a:lnSpc>
              <a:buFont typeface="Wingdings" panose="05000000000000000000" pitchFamily="2" charset="2"/>
              <a:buChar char="Ø"/>
            </a:pPr>
            <a:r>
              <a:rPr lang="nb-NO" sz="2844" dirty="0"/>
              <a:t>Handler om å skape orden og mening i en kompleks virkelighet</a:t>
            </a:r>
          </a:p>
          <a:p>
            <a:pPr>
              <a:lnSpc>
                <a:spcPct val="150000"/>
              </a:lnSpc>
              <a:buFont typeface="Wingdings" panose="05000000000000000000" pitchFamily="2" charset="2"/>
              <a:buChar char="Ø"/>
            </a:pPr>
            <a:r>
              <a:rPr lang="nb-NO" sz="2844" dirty="0"/>
              <a:t>Inntrykk ordnes etter oppfattede likheter og forskjeller </a:t>
            </a:r>
            <a:r>
              <a:rPr lang="nb-NO" sz="2844" dirty="0" smtClean="0"/>
              <a:t>og danner </a:t>
            </a:r>
            <a:r>
              <a:rPr lang="nb-NO" sz="2844" dirty="0"/>
              <a:t>grunnlag for handling</a:t>
            </a:r>
          </a:p>
          <a:p>
            <a:pPr>
              <a:lnSpc>
                <a:spcPct val="150000"/>
              </a:lnSpc>
              <a:buFont typeface="Wingdings" panose="05000000000000000000" pitchFamily="2" charset="2"/>
              <a:buChar char="Ø"/>
            </a:pPr>
            <a:r>
              <a:rPr lang="nb-NO" sz="2844" dirty="0" smtClean="0"/>
              <a:t>Er en </a:t>
            </a:r>
            <a:r>
              <a:rPr lang="nb-NO" sz="2844" dirty="0"/>
              <a:t>form for maktutøvelse hvor dominerende kulturelle kategorier danner utgangspunkt for hva som vektlegges i kategoriseringsprosesser og for hva som defineres som </a:t>
            </a:r>
            <a:r>
              <a:rPr lang="nb-NO" sz="2844" dirty="0" smtClean="0"/>
              <a:t>normalt/avvik</a:t>
            </a:r>
            <a:endParaRPr lang="en-GB" sz="2844" dirty="0"/>
          </a:p>
        </p:txBody>
      </p:sp>
      <p:sp>
        <p:nvSpPr>
          <p:cNvPr id="6" name="Plassholder for dato 5"/>
          <p:cNvSpPr>
            <a:spLocks noGrp="1"/>
          </p:cNvSpPr>
          <p:nvPr>
            <p:ph type="dt" sz="half" idx="10"/>
          </p:nvPr>
        </p:nvSpPr>
        <p:spPr/>
        <p:txBody>
          <a:bodyPr/>
          <a:lstStyle/>
          <a:p>
            <a:fld id="{F926766D-95C4-4F4C-B4C6-647F7ECF4309}" type="datetime1">
              <a:rPr lang="nb-NO" smtClean="0"/>
              <a:t>08.11.2018</a:t>
            </a:fld>
            <a:endParaRPr lang="nb-NO"/>
          </a:p>
        </p:txBody>
      </p:sp>
      <p:sp>
        <p:nvSpPr>
          <p:cNvPr id="7" name="Plassholder for bunntekst 6"/>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121444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821304" y="2947868"/>
            <a:ext cx="5745110" cy="962841"/>
          </a:xfrm>
        </p:spPr>
        <p:txBody>
          <a:bodyPr/>
          <a:lstStyle/>
          <a:p>
            <a:r>
              <a:rPr lang="nb-NO" sz="2844" dirty="0"/>
              <a:t>Innvandrerkvinnen</a:t>
            </a:r>
          </a:p>
          <a:p>
            <a:endParaRPr lang="nb-NO" sz="2844" dirty="0"/>
          </a:p>
        </p:txBody>
      </p:sp>
      <p:sp>
        <p:nvSpPr>
          <p:cNvPr id="3" name="Content Placeholder 2"/>
          <p:cNvSpPr>
            <a:spLocks noGrp="1"/>
          </p:cNvSpPr>
          <p:nvPr>
            <p:ph sz="half" idx="2"/>
          </p:nvPr>
        </p:nvSpPr>
        <p:spPr/>
        <p:txBody>
          <a:bodyPr/>
          <a:lstStyle/>
          <a:p>
            <a:pPr>
              <a:buFont typeface="Wingdings" panose="05000000000000000000" pitchFamily="2" charset="2"/>
              <a:buChar char="Ø"/>
            </a:pPr>
            <a:r>
              <a:rPr lang="nb-NO" i="1" dirty="0" smtClean="0"/>
              <a:t> undertrykt</a:t>
            </a:r>
            <a:endParaRPr lang="nb-NO" i="1" dirty="0"/>
          </a:p>
          <a:p>
            <a:pPr>
              <a:buFont typeface="Wingdings" panose="05000000000000000000" pitchFamily="2" charset="2"/>
              <a:buChar char="Ø"/>
            </a:pPr>
            <a:r>
              <a:rPr lang="nb-NO" i="1" dirty="0" smtClean="0"/>
              <a:t>uselvstendig </a:t>
            </a:r>
            <a:endParaRPr lang="nb-NO" i="1" dirty="0"/>
          </a:p>
          <a:p>
            <a:pPr>
              <a:buFont typeface="Wingdings" panose="05000000000000000000" pitchFamily="2" charset="2"/>
              <a:buChar char="Ø"/>
            </a:pPr>
            <a:r>
              <a:rPr lang="nb-NO" i="1" dirty="0"/>
              <a:t>t</a:t>
            </a:r>
            <a:r>
              <a:rPr lang="nb-NO" i="1" dirty="0" smtClean="0"/>
              <a:t>radisjonell</a:t>
            </a:r>
            <a:endParaRPr lang="nb-NO" dirty="0"/>
          </a:p>
          <a:p>
            <a:pPr>
              <a:buFont typeface="Wingdings" panose="05000000000000000000" pitchFamily="2" charset="2"/>
              <a:buChar char="Ø"/>
            </a:pPr>
            <a:r>
              <a:rPr lang="nb-NO" i="1" dirty="0" smtClean="0"/>
              <a:t>ensom</a:t>
            </a:r>
            <a:r>
              <a:rPr lang="nb-NO" dirty="0" smtClean="0"/>
              <a:t> </a:t>
            </a:r>
            <a:r>
              <a:rPr lang="nb-NO" dirty="0"/>
              <a:t>og </a:t>
            </a:r>
            <a:r>
              <a:rPr lang="nb-NO" i="1" dirty="0" smtClean="0"/>
              <a:t>isolert</a:t>
            </a:r>
            <a:r>
              <a:rPr lang="nb-NO" dirty="0" smtClean="0"/>
              <a:t> </a:t>
            </a:r>
            <a:endParaRPr lang="nb-NO" dirty="0"/>
          </a:p>
          <a:p>
            <a:pPr>
              <a:buFont typeface="Wingdings" panose="05000000000000000000" pitchFamily="2" charset="2"/>
              <a:buChar char="Ø"/>
            </a:pPr>
            <a:r>
              <a:rPr lang="nb-NO" i="1" dirty="0" smtClean="0"/>
              <a:t>passiv</a:t>
            </a:r>
          </a:p>
          <a:p>
            <a:endParaRPr lang="nb-NO" dirty="0"/>
          </a:p>
        </p:txBody>
      </p:sp>
      <p:sp>
        <p:nvSpPr>
          <p:cNvPr id="4" name="Text Placeholder 3"/>
          <p:cNvSpPr>
            <a:spLocks noGrp="1"/>
          </p:cNvSpPr>
          <p:nvPr>
            <p:ph type="body" sz="quarter" idx="3"/>
          </p:nvPr>
        </p:nvSpPr>
        <p:spPr>
          <a:xfrm>
            <a:off x="8776353" y="2947868"/>
            <a:ext cx="5747367" cy="962841"/>
          </a:xfrm>
        </p:spPr>
        <p:txBody>
          <a:bodyPr/>
          <a:lstStyle/>
          <a:p>
            <a:r>
              <a:rPr lang="nb-NO" sz="2844" dirty="0"/>
              <a:t>Innvandrermannen</a:t>
            </a:r>
          </a:p>
          <a:p>
            <a:endParaRPr lang="nb-NO" sz="2844" dirty="0"/>
          </a:p>
        </p:txBody>
      </p:sp>
      <p:sp>
        <p:nvSpPr>
          <p:cNvPr id="5" name="Content Placeholder 4"/>
          <p:cNvSpPr>
            <a:spLocks noGrp="1"/>
          </p:cNvSpPr>
          <p:nvPr>
            <p:ph sz="quarter" idx="4"/>
          </p:nvPr>
        </p:nvSpPr>
        <p:spPr/>
        <p:txBody>
          <a:bodyPr/>
          <a:lstStyle/>
          <a:p>
            <a:pPr>
              <a:buFont typeface="Wingdings" panose="05000000000000000000" pitchFamily="2" charset="2"/>
              <a:buChar char="Ø"/>
            </a:pPr>
            <a:r>
              <a:rPr lang="nb-NO" i="1" dirty="0" smtClean="0"/>
              <a:t>bakstreversk</a:t>
            </a:r>
            <a:endParaRPr lang="nb-NO" i="1" dirty="0"/>
          </a:p>
          <a:p>
            <a:pPr>
              <a:buFont typeface="Wingdings" panose="05000000000000000000" pitchFamily="2" charset="2"/>
              <a:buChar char="Ø"/>
            </a:pPr>
            <a:r>
              <a:rPr lang="nb-NO" i="1" dirty="0" smtClean="0"/>
              <a:t>gammeldags</a:t>
            </a:r>
            <a:endParaRPr lang="nb-NO" i="1" dirty="0"/>
          </a:p>
          <a:p>
            <a:pPr>
              <a:buFont typeface="Wingdings" panose="05000000000000000000" pitchFamily="2" charset="2"/>
              <a:buChar char="Ø"/>
            </a:pPr>
            <a:r>
              <a:rPr lang="nb-NO" i="1" dirty="0" smtClean="0"/>
              <a:t>fundamentalistisk</a:t>
            </a:r>
            <a:endParaRPr lang="nb-NO" i="1" dirty="0"/>
          </a:p>
          <a:p>
            <a:pPr>
              <a:buFont typeface="Wingdings" panose="05000000000000000000" pitchFamily="2" charset="2"/>
              <a:buChar char="Ø"/>
            </a:pPr>
            <a:r>
              <a:rPr lang="nb-NO" i="1" dirty="0" smtClean="0"/>
              <a:t>patriarkalsk </a:t>
            </a:r>
            <a:endParaRPr lang="nb-NO" i="1" dirty="0"/>
          </a:p>
          <a:p>
            <a:pPr>
              <a:buFont typeface="Wingdings" panose="05000000000000000000" pitchFamily="2" charset="2"/>
              <a:buChar char="Ø"/>
            </a:pPr>
            <a:r>
              <a:rPr lang="nb-NO" i="1" dirty="0" smtClean="0"/>
              <a:t>autoritær </a:t>
            </a:r>
            <a:endParaRPr lang="nb-NO" dirty="0"/>
          </a:p>
          <a:p>
            <a:endParaRPr lang="nb-NO" dirty="0"/>
          </a:p>
        </p:txBody>
      </p:sp>
      <p:sp>
        <p:nvSpPr>
          <p:cNvPr id="6" name="Date Placeholder 5"/>
          <p:cNvSpPr>
            <a:spLocks noGrp="1"/>
          </p:cNvSpPr>
          <p:nvPr>
            <p:ph type="dt" sz="half" idx="10"/>
          </p:nvPr>
        </p:nvSpPr>
        <p:spPr/>
        <p:txBody>
          <a:bodyPr/>
          <a:lstStyle/>
          <a:p>
            <a:fld id="{8B56C192-56B1-47DC-8944-F3151D48215A}" type="datetime1">
              <a:rPr lang="nb-NO" smtClean="0"/>
              <a:t>08.11.2018</a:t>
            </a:fld>
            <a:endParaRPr lang="nb-NO"/>
          </a:p>
        </p:txBody>
      </p:sp>
      <p:sp>
        <p:nvSpPr>
          <p:cNvPr id="7" name="Footer Placeholder 6"/>
          <p:cNvSpPr>
            <a:spLocks noGrp="1"/>
          </p:cNvSpPr>
          <p:nvPr>
            <p:ph type="ftr" sz="quarter" idx="11"/>
          </p:nvPr>
        </p:nvSpPr>
        <p:spPr/>
        <p:txBody>
          <a:bodyPr/>
          <a:lstStyle/>
          <a:p>
            <a:endParaRPr lang="nb-NO"/>
          </a:p>
        </p:txBody>
      </p:sp>
      <p:sp>
        <p:nvSpPr>
          <p:cNvPr id="8" name="Title 7"/>
          <p:cNvSpPr>
            <a:spLocks noGrp="1"/>
          </p:cNvSpPr>
          <p:nvPr>
            <p:ph type="title"/>
          </p:nvPr>
        </p:nvSpPr>
        <p:spPr>
          <a:xfrm>
            <a:off x="4295138" y="1804167"/>
            <a:ext cx="8831544" cy="819156"/>
          </a:xfrm>
        </p:spPr>
        <p:txBody>
          <a:bodyPr>
            <a:normAutofit/>
          </a:bodyPr>
          <a:lstStyle/>
          <a:p>
            <a:r>
              <a:rPr lang="nb-NO" sz="3982" dirty="0"/>
              <a:t>	Kategorisering av kjønn</a:t>
            </a:r>
          </a:p>
        </p:txBody>
      </p:sp>
    </p:spTree>
    <p:extLst>
      <p:ext uri="{BB962C8B-B14F-4D97-AF65-F5344CB8AC3E}">
        <p14:creationId xmlns:p14="http://schemas.microsoft.com/office/powerpoint/2010/main" val="1211519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008" y="3819580"/>
            <a:ext cx="9496634" cy="1312967"/>
          </a:xfrm>
        </p:spPr>
        <p:txBody>
          <a:bodyPr/>
          <a:lstStyle/>
          <a:p>
            <a:r>
              <a:rPr lang="en-GB" sz="8532" dirty="0" err="1">
                <a:solidFill>
                  <a:srgbClr val="FF0000"/>
                </a:solidFill>
              </a:rPr>
              <a:t>Kasus</a:t>
            </a:r>
            <a:r>
              <a:rPr lang="en-GB" sz="8532" dirty="0">
                <a:solidFill>
                  <a:srgbClr val="FF0000"/>
                </a:solidFill>
              </a:rPr>
              <a:t>: GAJRUP</a:t>
            </a:r>
            <a:endParaRPr lang="en-GB" sz="8532" dirty="0"/>
          </a:p>
        </p:txBody>
      </p:sp>
      <p:sp>
        <p:nvSpPr>
          <p:cNvPr id="3" name="Date Placeholder 2"/>
          <p:cNvSpPr>
            <a:spLocks noGrp="1"/>
          </p:cNvSpPr>
          <p:nvPr>
            <p:ph type="dt" sz="half" idx="10"/>
          </p:nvPr>
        </p:nvSpPr>
        <p:spPr/>
        <p:txBody>
          <a:bodyPr>
            <a:normAutofit fontScale="92500" lnSpcReduction="20000"/>
          </a:bodyPr>
          <a:lstStyle/>
          <a:p>
            <a:fld id="{09F45C88-D133-440E-8DDA-B7CEB6296300}" type="datetime3">
              <a:rPr lang="en-GB" smtClean="0"/>
              <a:t>8 November, 2018</a:t>
            </a:fld>
            <a:endParaRPr lang="nb-NO"/>
          </a:p>
        </p:txBody>
      </p:sp>
      <p:sp>
        <p:nvSpPr>
          <p:cNvPr id="4" name="Footer Placeholder 3"/>
          <p:cNvSpPr>
            <a:spLocks noGrp="1"/>
          </p:cNvSpPr>
          <p:nvPr>
            <p:ph type="ftr" sz="quarter" idx="11"/>
          </p:nvPr>
        </p:nvSpPr>
        <p:spPr/>
        <p:txBody>
          <a:bodyPr>
            <a:normAutofit fontScale="92500" lnSpcReduction="20000"/>
          </a:bodyPr>
          <a:lstStyle/>
          <a:p>
            <a:endParaRPr lang="nb-NO" dirty="0"/>
          </a:p>
        </p:txBody>
      </p:sp>
    </p:spTree>
    <p:extLst>
      <p:ext uri="{BB962C8B-B14F-4D97-AF65-F5344CB8AC3E}">
        <p14:creationId xmlns:p14="http://schemas.microsoft.com/office/powerpoint/2010/main" val="3907181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4197" y="370640"/>
            <a:ext cx="7698442" cy="1945499"/>
          </a:xfrm>
        </p:spPr>
        <p:txBody>
          <a:bodyPr>
            <a:normAutofit/>
          </a:bodyPr>
          <a:lstStyle/>
          <a:p>
            <a:r>
              <a:rPr lang="nb-NO" sz="3982" dirty="0" err="1"/>
              <a:t>Gajrup</a:t>
            </a:r>
            <a:r>
              <a:rPr lang="nb-NO" sz="3982" dirty="0"/>
              <a:t> 13 år</a:t>
            </a:r>
          </a:p>
        </p:txBody>
      </p:sp>
      <p:sp>
        <p:nvSpPr>
          <p:cNvPr id="3" name="Content Placeholder 2"/>
          <p:cNvSpPr>
            <a:spLocks noGrp="1"/>
          </p:cNvSpPr>
          <p:nvPr>
            <p:ph idx="1"/>
          </p:nvPr>
        </p:nvSpPr>
        <p:spPr>
          <a:xfrm>
            <a:off x="3245055" y="2274491"/>
            <a:ext cx="11468207" cy="6697303"/>
          </a:xfrm>
        </p:spPr>
        <p:txBody>
          <a:bodyPr>
            <a:normAutofit/>
          </a:bodyPr>
          <a:lstStyle/>
          <a:p>
            <a:pPr marL="3386" indent="0">
              <a:buNone/>
            </a:pPr>
            <a:r>
              <a:rPr lang="nb-NO" sz="3413" dirty="0" err="1"/>
              <a:t>Gajrup</a:t>
            </a:r>
            <a:r>
              <a:rPr lang="nb-NO" sz="3413" dirty="0"/>
              <a:t> er en gutt på 13 år. Han har 4 søsken og bor sammen med sin mor. </a:t>
            </a:r>
            <a:r>
              <a:rPr lang="nb-NO" sz="3413" dirty="0" err="1"/>
              <a:t>Gajrups</a:t>
            </a:r>
            <a:r>
              <a:rPr lang="nb-NO" sz="3413" dirty="0"/>
              <a:t> far døde for noen år siden. Familien har indisk bakgrunn. Barnas mor ønsker hjelp av barneverntjenesten fordi hun er utslitt av alt ansvar, dårlig økonomi, stress og depresjon. Barnevernstjenesten tilbyr familien avlastning i besøkshjem for de tre yngste barna. </a:t>
            </a:r>
            <a:r>
              <a:rPr lang="nb-NO" sz="3413" dirty="0" err="1"/>
              <a:t>Gajrup</a:t>
            </a:r>
            <a:r>
              <a:rPr lang="nb-NO" sz="3413" dirty="0"/>
              <a:t>, plasseres i et norsk besøkshjem som består av far, mor og tenåringsdatter. Sosialarbeideren som jobber med plasseringene beskriver besøksfamilien som ressurssterk, og som positive med tanke på å bli besøkshjem for en indisk tenåring. </a:t>
            </a:r>
          </a:p>
          <a:p>
            <a:endParaRPr lang="nb-NO" sz="3982" dirty="0"/>
          </a:p>
        </p:txBody>
      </p:sp>
      <p:sp>
        <p:nvSpPr>
          <p:cNvPr id="4" name="Date Placeholder 3"/>
          <p:cNvSpPr>
            <a:spLocks noGrp="1"/>
          </p:cNvSpPr>
          <p:nvPr>
            <p:ph type="dt" sz="half" idx="10"/>
          </p:nvPr>
        </p:nvSpPr>
        <p:spPr/>
        <p:txBody>
          <a:bodyPr/>
          <a:lstStyle/>
          <a:p>
            <a:fld id="{24390E9B-B207-43B5-8F9C-D15DDC2A7C1A}" type="datetime1">
              <a:rPr lang="nb-NO" smtClean="0"/>
              <a:t>08.11.2018</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75140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8240" y="3057056"/>
            <a:ext cx="7698442" cy="820604"/>
          </a:xfrm>
        </p:spPr>
        <p:txBody>
          <a:bodyPr>
            <a:normAutofit fontScale="90000"/>
          </a:bodyPr>
          <a:lstStyle/>
          <a:p>
            <a:r>
              <a:rPr lang="nb-NO" dirty="0" smtClean="0"/>
              <a:t> </a:t>
            </a:r>
            <a:br>
              <a:rPr lang="nb-NO" dirty="0" smtClean="0"/>
            </a:br>
            <a:endParaRPr lang="nb-NO" dirty="0"/>
          </a:p>
        </p:txBody>
      </p:sp>
      <p:sp>
        <p:nvSpPr>
          <p:cNvPr id="3" name="Content Placeholder 2"/>
          <p:cNvSpPr>
            <a:spLocks noGrp="1"/>
          </p:cNvSpPr>
          <p:nvPr>
            <p:ph idx="1"/>
          </p:nvPr>
        </p:nvSpPr>
        <p:spPr>
          <a:xfrm>
            <a:off x="4167145" y="1906560"/>
            <a:ext cx="10565494" cy="6169281"/>
          </a:xfrm>
        </p:spPr>
        <p:txBody>
          <a:bodyPr>
            <a:noAutofit/>
          </a:bodyPr>
          <a:lstStyle/>
          <a:p>
            <a:pPr marL="3386" indent="0">
              <a:buNone/>
            </a:pPr>
            <a:r>
              <a:rPr lang="nb-NO" sz="3413" dirty="0"/>
              <a:t>Etter noen uker melder besøkshjemmet om bekymring for guttens fungering. De sier at han virker passiv og at han foretrekker å se på tv alene fremfor å snakke med familien. De opplyser at han er redd for mørket og at han synes det er vanskelig å sove i et rom alene. Familien synes heller ikke at </a:t>
            </a:r>
            <a:r>
              <a:rPr lang="nb-NO" sz="3413" dirty="0" err="1"/>
              <a:t>Gajrup</a:t>
            </a:r>
            <a:r>
              <a:rPr lang="nb-NO" sz="3413" dirty="0"/>
              <a:t> tar noe initiativ til å bli kjent med dem og de synes ikke han viser følelsene sine. Besøkshjemmet lurer dessuten på om han blir godt nok ivaretatt i hjemmet, siden det alltid er så mange mennesker der og siden moren noen ganger ikke er hjemme. Besøksfamilien har en følelse av at gutten ikke er glad for å være hos dem. Etter 6 måneder bestemmer besøksfamilien seg for å avslutte avlastningen.</a:t>
            </a:r>
          </a:p>
          <a:p>
            <a:endParaRPr lang="nb-NO" sz="3982" dirty="0"/>
          </a:p>
        </p:txBody>
      </p:sp>
      <p:sp>
        <p:nvSpPr>
          <p:cNvPr id="4" name="Date Placeholder 3"/>
          <p:cNvSpPr>
            <a:spLocks noGrp="1"/>
          </p:cNvSpPr>
          <p:nvPr>
            <p:ph type="dt" sz="half" idx="10"/>
          </p:nvPr>
        </p:nvSpPr>
        <p:spPr/>
        <p:txBody>
          <a:bodyPr/>
          <a:lstStyle/>
          <a:p>
            <a:fld id="{24390E9B-B207-43B5-8F9C-D15DDC2A7C1A}" type="datetime1">
              <a:rPr lang="nb-NO" smtClean="0"/>
              <a:t>08.11.2018</a:t>
            </a:fld>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123856702"/>
      </p:ext>
    </p:extLst>
  </p:cSld>
  <p:clrMapOvr>
    <a:masterClrMapping/>
  </p:clrMapOvr>
</p:sld>
</file>

<file path=ppt/theme/theme1.xml><?xml version="1.0" encoding="utf-8"?>
<a:theme xmlns:a="http://schemas.openxmlformats.org/drawingml/2006/main" name="Office-tema">
  <a:themeElements>
    <a:clrScheme name="OsloMet">
      <a:dk1>
        <a:sysClr val="windowText" lastClr="000000"/>
      </a:dk1>
      <a:lt1>
        <a:sysClr val="window" lastClr="FFFFFF"/>
      </a:lt1>
      <a:dk2>
        <a:srgbClr val="000000"/>
      </a:dk2>
      <a:lt2>
        <a:srgbClr val="D7D7D7"/>
      </a:lt2>
      <a:accent1>
        <a:srgbClr val="FFDC00"/>
      </a:accent1>
      <a:accent2>
        <a:srgbClr val="E02D00"/>
      </a:accent2>
      <a:accent3>
        <a:srgbClr val="007ACC"/>
      </a:accent3>
      <a:accent4>
        <a:srgbClr val="99002B"/>
      </a:accent4>
      <a:accent5>
        <a:srgbClr val="000064"/>
      </a:accent5>
      <a:accent6>
        <a:srgbClr val="FF810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PTmal_OsloMet.potx" id="{5D7A704D-8A89-43F5-A0ED-09E6C3EA6CA1}" vid="{9D4AF200-C29F-4E54-9E90-EE5071101D2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PPTmal_OsloMet</Template>
  <TotalTime>208</TotalTime>
  <Words>2961</Words>
  <Application>Microsoft Office PowerPoint</Application>
  <PresentationFormat>Egendefinert</PresentationFormat>
  <Paragraphs>277</Paragraphs>
  <Slides>20</Slides>
  <Notes>18</Notes>
  <HiddenSlides>0</HiddenSlides>
  <MMClips>0</MMClips>
  <ScaleCrop>false</ScaleCrop>
  <HeadingPairs>
    <vt:vector size="4" baseType="variant">
      <vt:variant>
        <vt:lpstr>Tema</vt:lpstr>
      </vt:variant>
      <vt:variant>
        <vt:i4>1</vt:i4>
      </vt:variant>
      <vt:variant>
        <vt:lpstr>Lysbildetitler</vt:lpstr>
      </vt:variant>
      <vt:variant>
        <vt:i4>20</vt:i4>
      </vt:variant>
    </vt:vector>
  </HeadingPairs>
  <TitlesOfParts>
    <vt:vector size="21" baseType="lpstr">
      <vt:lpstr>Office-tema</vt:lpstr>
      <vt:lpstr>Kulturkompetanse i sosialt arbeid</vt:lpstr>
      <vt:lpstr>Forskingsstudie</vt:lpstr>
      <vt:lpstr>Tematikk i kasusene</vt:lpstr>
      <vt:lpstr>Tre hovedkategorier:</vt:lpstr>
      <vt:lpstr>Kategorisering</vt:lpstr>
      <vt:lpstr> Kategorisering av kjønn</vt:lpstr>
      <vt:lpstr>Kasus: GAJRUP</vt:lpstr>
      <vt:lpstr>Gajrup 13 år</vt:lpstr>
      <vt:lpstr>  </vt:lpstr>
      <vt:lpstr>  </vt:lpstr>
      <vt:lpstr>Kontrasterende familiebeskrivelser</vt:lpstr>
      <vt:lpstr>Sosialiseringsverdier</vt:lpstr>
      <vt:lpstr>Klassetilhørighet og barneoppdragelse</vt:lpstr>
      <vt:lpstr>Sentrale trekk ved kultur:  </vt:lpstr>
      <vt:lpstr>Kulturalisering</vt:lpstr>
      <vt:lpstr>Kulturkompetanse</vt:lpstr>
      <vt:lpstr>Kunnskap om kunnskap om kulturkompetansetenkningen</vt:lpstr>
      <vt:lpstr>PowerPoint-presentasjon</vt:lpstr>
      <vt:lpstr>Knowing about eller knowing from. </vt:lpstr>
      <vt:lpstr>Kulturelt kompetent sosial arbeid er, i de fleste tilfeller, helt enkelt god praksis (Hendricks 2003) </vt:lpstr>
    </vt:vector>
  </TitlesOfParts>
  <Company>Høgskolen i Oslo og Akershus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Kulturkompetanse i sosialt arbeid</dc:title>
  <dc:creator>Signe Ylvisaker</dc:creator>
  <dc:description>template by officeconsult.no</dc:description>
  <cp:lastModifiedBy>Srebrowska</cp:lastModifiedBy>
  <cp:revision>16</cp:revision>
  <dcterms:created xsi:type="dcterms:W3CDTF">2018-10-26T10:09:44Z</dcterms:created>
  <dcterms:modified xsi:type="dcterms:W3CDTF">2018-11-08T15:18:17Z</dcterms:modified>
</cp:coreProperties>
</file>